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4" r:id="rId4"/>
    <p:sldId id="258" r:id="rId5"/>
    <p:sldId id="259" r:id="rId6"/>
    <p:sldId id="260" r:id="rId7"/>
    <p:sldId id="263" r:id="rId8"/>
    <p:sldId id="266" r:id="rId9"/>
    <p:sldId id="261" r:id="rId10"/>
    <p:sldId id="262"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5"/>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888C56-43CB-954F-9C79-E7FD5079CB2C}" type="datetimeFigureOut">
              <a:rPr lang="en-US" smtClean="0"/>
              <a:t>11/1/22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0D20424-D56B-9A42-A37C-6F0828F7D179}" type="slidenum">
              <a:rPr lang="en-US" smtClean="0"/>
              <a:t>‹#›</a:t>
            </a:fld>
            <a:endParaRPr lang="en-US"/>
          </a:p>
        </p:txBody>
      </p:sp>
    </p:spTree>
    <p:extLst>
      <p:ext uri="{BB962C8B-B14F-4D97-AF65-F5344CB8AC3E}">
        <p14:creationId xmlns:p14="http://schemas.microsoft.com/office/powerpoint/2010/main" val="243063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888C56-43CB-954F-9C79-E7FD5079CB2C}" type="datetimeFigureOut">
              <a:rPr lang="en-US" smtClean="0"/>
              <a:t>11/1/22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344142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888C56-43CB-954F-9C79-E7FD5079CB2C}" type="datetimeFigureOut">
              <a:rPr lang="en-US" smtClean="0"/>
              <a:t>11/1/22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95344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888C56-43CB-954F-9C79-E7FD5079CB2C}" type="datetimeFigureOut">
              <a:rPr lang="en-US" smtClean="0"/>
              <a:t>11/1/22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3831155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4888C56-43CB-954F-9C79-E7FD5079CB2C}" type="datetimeFigureOut">
              <a:rPr lang="en-US" smtClean="0"/>
              <a:t>11/1/22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0D20424-D56B-9A42-A37C-6F0828F7D179}" type="slidenum">
              <a:rPr lang="en-US" smtClean="0"/>
              <a:t>‹#›</a:t>
            </a:fld>
            <a:endParaRPr lang="en-US"/>
          </a:p>
        </p:txBody>
      </p:sp>
    </p:spTree>
    <p:extLst>
      <p:ext uri="{BB962C8B-B14F-4D97-AF65-F5344CB8AC3E}">
        <p14:creationId xmlns:p14="http://schemas.microsoft.com/office/powerpoint/2010/main" val="179118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888C56-43CB-954F-9C79-E7FD5079CB2C}" type="datetimeFigureOut">
              <a:rPr lang="en-US" smtClean="0"/>
              <a:t>11/1/22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1882196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888C56-43CB-954F-9C79-E7FD5079CB2C}" type="datetimeFigureOut">
              <a:rPr lang="en-US" smtClean="0"/>
              <a:t>11/1/22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20424-D56B-9A42-A37C-6F0828F7D17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6887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888C56-43CB-954F-9C79-E7FD5079CB2C}" type="datetimeFigureOut">
              <a:rPr lang="en-US" smtClean="0"/>
              <a:t>11/1/22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20424-D56B-9A42-A37C-6F0828F7D179}"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57755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888C56-43CB-954F-9C79-E7FD5079CB2C}" type="datetimeFigureOut">
              <a:rPr lang="en-US" smtClean="0"/>
              <a:t>11/1/22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343778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888C56-43CB-954F-9C79-E7FD5079CB2C}" type="datetimeFigureOut">
              <a:rPr lang="en-US" smtClean="0"/>
              <a:t>11/1/22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88272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888C56-43CB-954F-9C79-E7FD5079CB2C}" type="datetimeFigureOut">
              <a:rPr lang="en-US" smtClean="0"/>
              <a:t>11/1/22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10D20424-D56B-9A42-A37C-6F0828F7D179}" type="slidenum">
              <a:rPr lang="en-US" smtClean="0"/>
              <a:t>‹#›</a:t>
            </a:fld>
            <a:endParaRPr lang="en-US"/>
          </a:p>
        </p:txBody>
      </p:sp>
    </p:spTree>
    <p:extLst>
      <p:ext uri="{BB962C8B-B14F-4D97-AF65-F5344CB8AC3E}">
        <p14:creationId xmlns:p14="http://schemas.microsoft.com/office/powerpoint/2010/main" val="115051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888C56-43CB-954F-9C79-E7FD5079CB2C}" type="datetimeFigureOut">
              <a:rPr lang="en-US" smtClean="0"/>
              <a:t>11/1/22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0D20424-D56B-9A42-A37C-6F0828F7D179}" type="slidenum">
              <a:rPr lang="en-US" smtClean="0"/>
              <a:t>‹#›</a:t>
            </a:fld>
            <a:endParaRPr lang="en-US"/>
          </a:p>
        </p:txBody>
      </p:sp>
    </p:spTree>
    <p:extLst>
      <p:ext uri="{BB962C8B-B14F-4D97-AF65-F5344CB8AC3E}">
        <p14:creationId xmlns:p14="http://schemas.microsoft.com/office/powerpoint/2010/main" val="1765559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xml"/><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2"/>
          <a:srcRect t="9091" r="13818"/>
          <a:stretch/>
        </p:blipFill>
        <p:spPr>
          <a:xfrm>
            <a:off x="3523488" y="10"/>
            <a:ext cx="8668512" cy="6857990"/>
          </a:xfrm>
          <a:prstGeom prst="rect">
            <a:avLst/>
          </a:prstGeom>
        </p:spPr>
      </p:pic>
      <p:sp>
        <p:nvSpPr>
          <p:cNvPr id="4" name="AutoShape 2">
            <a:extLst>
              <a:ext uri="{FF2B5EF4-FFF2-40B4-BE49-F238E27FC236}">
                <a16:creationId xmlns:a16="http://schemas.microsoft.com/office/drawing/2014/main" id="{B87FAE16-B882-5D87-56FA-2F6142388548}"/>
              </a:ext>
            </a:extLst>
          </p:cNvPr>
          <p:cNvSpPr>
            <a:spLocks noGrp="1" noChangeAspect="1" noChangeArrowheads="1"/>
          </p:cNvSpPr>
          <p:nvPr>
            <p:ph type="ctrTitle"/>
          </p:nvPr>
        </p:nvSpPr>
        <p:spPr bwMode="auto">
          <a:xfrm>
            <a:off x="276100" y="835014"/>
            <a:ext cx="6742217" cy="3204134"/>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b" anchorCtr="0" compatLnSpc="1">
            <a:prstTxWarp prst="textNoShape">
              <a:avLst/>
            </a:prstTxWarp>
            <a:normAutofit/>
          </a:bodyPr>
          <a:lstStyle/>
          <a:p>
            <a:r>
              <a:rPr lang="en-US" sz="4000" dirty="0">
                <a:latin typeface="Engravers MT" panose="02090707080505020304" pitchFamily="18" charset="77"/>
                <a:cs typeface="Cavolini" panose="03000502040302020204" pitchFamily="66" charset="0"/>
              </a:rPr>
              <a:t>Conversation Club</a:t>
            </a:r>
            <a:br>
              <a:rPr lang="en-US" sz="4000" dirty="0">
                <a:latin typeface="Engravers MT" panose="02090707080505020304" pitchFamily="18" charset="77"/>
                <a:cs typeface="Cavolini" panose="03000502040302020204" pitchFamily="66" charset="0"/>
              </a:rPr>
            </a:br>
            <a:r>
              <a:rPr lang="en-US" sz="4000" dirty="0">
                <a:latin typeface="Engravers MT" panose="02090707080505020304" pitchFamily="18" charset="77"/>
                <a:cs typeface="Cavolini" panose="03000502040302020204" pitchFamily="66" charset="0"/>
              </a:rPr>
              <a:t>Nov 1</a:t>
            </a:r>
            <a:r>
              <a:rPr lang="en-US" sz="4000" baseline="30000" dirty="0">
                <a:latin typeface="Engravers MT" panose="02090707080505020304" pitchFamily="18" charset="77"/>
                <a:cs typeface="Cavolini" panose="03000502040302020204" pitchFamily="66" charset="0"/>
              </a:rPr>
              <a:t>st</a:t>
            </a:r>
            <a:br>
              <a:rPr lang="en-US" sz="4800" dirty="0">
                <a:latin typeface="Engravers MT" panose="02090707080505020304" pitchFamily="18" charset="77"/>
                <a:cs typeface="Cavolini" panose="03000502040302020204" pitchFamily="66" charset="0"/>
              </a:rPr>
            </a:br>
            <a:endParaRPr lang="en-US" sz="4800" dirty="0">
              <a:latin typeface="Engravers MT" panose="02090707080505020304" pitchFamily="18" charset="77"/>
              <a:cs typeface="Cavolini" panose="03000502040302020204" pitchFamily="66" charset="0"/>
            </a:endParaRPr>
          </a:p>
        </p:txBody>
      </p:sp>
      <p:sp>
        <p:nvSpPr>
          <p:cNvPr id="3" name="Subtitle 2">
            <a:extLst>
              <a:ext uri="{FF2B5EF4-FFF2-40B4-BE49-F238E27FC236}">
                <a16:creationId xmlns:a16="http://schemas.microsoft.com/office/drawing/2014/main" id="{2F5F244A-FB74-6538-BCD6-A3F1A2911A36}"/>
              </a:ext>
            </a:extLst>
          </p:cNvPr>
          <p:cNvSpPr>
            <a:spLocks noGrp="1"/>
          </p:cNvSpPr>
          <p:nvPr>
            <p:ph type="subTitle" idx="1"/>
          </p:nvPr>
        </p:nvSpPr>
        <p:spPr>
          <a:xfrm>
            <a:off x="477980" y="4872922"/>
            <a:ext cx="4023359" cy="634379"/>
          </a:xfrm>
        </p:spPr>
        <p:txBody>
          <a:bodyPr>
            <a:normAutofit/>
          </a:bodyPr>
          <a:lstStyle/>
          <a:p>
            <a:r>
              <a:rPr lang="en-US" sz="2000" b="1" dirty="0"/>
              <a:t>Today’s topic is about</a:t>
            </a:r>
            <a:r>
              <a:rPr lang="en-US" sz="2000" dirty="0"/>
              <a:t>? </a:t>
            </a:r>
          </a:p>
        </p:txBody>
      </p:sp>
    </p:spTree>
    <p:extLst>
      <p:ext uri="{BB962C8B-B14F-4D97-AF65-F5344CB8AC3E}">
        <p14:creationId xmlns:p14="http://schemas.microsoft.com/office/powerpoint/2010/main" val="3446787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8" name="Rectangle 4127">
            <a:extLst>
              <a:ext uri="{FF2B5EF4-FFF2-40B4-BE49-F238E27FC236}">
                <a16:creationId xmlns:a16="http://schemas.microsoft.com/office/drawing/2014/main" id="{14452A4A-2853-4001-9BA1-21733333F9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733"/>
            <a:ext cx="5774268" cy="5780684"/>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C5D4A1-4D18-0DF2-0487-DD070DA06ED9}"/>
              </a:ext>
            </a:extLst>
          </p:cNvPr>
          <p:cNvSpPr>
            <a:spLocks noGrp="1"/>
          </p:cNvSpPr>
          <p:nvPr>
            <p:ph type="title"/>
          </p:nvPr>
        </p:nvSpPr>
        <p:spPr>
          <a:xfrm>
            <a:off x="644893" y="484632"/>
            <a:ext cx="5168168" cy="1609344"/>
          </a:xfrm>
        </p:spPr>
        <p:txBody>
          <a:bodyPr vert="horz" lIns="91440" tIns="45720" rIns="91440" bIns="45720" rtlCol="0">
            <a:normAutofit/>
          </a:bodyPr>
          <a:lstStyle/>
          <a:p>
            <a:pPr algn="ctr"/>
            <a:r>
              <a:rPr lang="en-US" sz="4400" b="1" dirty="0"/>
              <a:t>Game #2: Get to the airport</a:t>
            </a:r>
          </a:p>
        </p:txBody>
      </p:sp>
      <p:sp>
        <p:nvSpPr>
          <p:cNvPr id="3" name="Content Placeholder 2">
            <a:extLst>
              <a:ext uri="{FF2B5EF4-FFF2-40B4-BE49-F238E27FC236}">
                <a16:creationId xmlns:a16="http://schemas.microsoft.com/office/drawing/2014/main" id="{0B46BC06-DB9D-65D3-95C3-265CD418C506}"/>
              </a:ext>
            </a:extLst>
          </p:cNvPr>
          <p:cNvSpPr>
            <a:spLocks noGrp="1"/>
          </p:cNvSpPr>
          <p:nvPr>
            <p:ph idx="1"/>
          </p:nvPr>
        </p:nvSpPr>
        <p:spPr>
          <a:xfrm>
            <a:off x="644893" y="2121408"/>
            <a:ext cx="5168168" cy="2522030"/>
          </a:xfrm>
        </p:spPr>
        <p:txBody>
          <a:bodyPr vert="horz" lIns="91440" tIns="45720" rIns="91440" bIns="45720" rtlCol="0">
            <a:normAutofit/>
          </a:bodyPr>
          <a:lstStyle/>
          <a:p>
            <a:pPr marL="0" indent="0">
              <a:buNone/>
            </a:pPr>
            <a:r>
              <a:rPr lang="en-US" sz="1800" dirty="0"/>
              <a:t>For example:</a:t>
            </a:r>
          </a:p>
          <a:p>
            <a:pPr marL="0" indent="0">
              <a:buNone/>
            </a:pPr>
            <a:r>
              <a:rPr lang="en-US" sz="1800" dirty="0"/>
              <a:t>My family and our pets have decided to start a musical band. As I knew how to play the drums, we decided to set up near a farmers' market in Banff. We set up a donation bucket for this and before long, we had enough money to get back in time, but also upgrade all of us to First class. </a:t>
            </a:r>
          </a:p>
          <a:p>
            <a:pPr marL="0" indent="0">
              <a:buNone/>
            </a:pPr>
            <a:endParaRPr lang="en-US" sz="1800" dirty="0"/>
          </a:p>
        </p:txBody>
      </p:sp>
      <p:pic>
        <p:nvPicPr>
          <p:cNvPr id="4098" name="Picture 2" descr="How To See The Northern Lights in Banff">
            <a:extLst>
              <a:ext uri="{FF2B5EF4-FFF2-40B4-BE49-F238E27FC236}">
                <a16:creationId xmlns:a16="http://schemas.microsoft.com/office/drawing/2014/main" id="{3920D27C-A09B-1DF1-33B0-319F91F7A59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888" r="22364" b="-3"/>
          <a:stretch/>
        </p:blipFill>
        <p:spPr bwMode="auto">
          <a:xfrm>
            <a:off x="6241217" y="321733"/>
            <a:ext cx="2380871" cy="2842075"/>
          </a:xfrm>
          <a:prstGeom prst="rect">
            <a:avLst/>
          </a:prstGeom>
          <a:noFill/>
          <a:extLst>
            <a:ext uri="{909E8E84-426E-40DD-AFC4-6F175D3DCCD1}">
              <a14:hiddenFill xmlns:a14="http://schemas.microsoft.com/office/drawing/2010/main">
                <a:solidFill>
                  <a:srgbClr val="FFFFFF"/>
                </a:solidFill>
              </a14:hiddenFill>
            </a:ext>
          </a:extLst>
        </p:spPr>
      </p:pic>
      <p:sp>
        <p:nvSpPr>
          <p:cNvPr id="4130" name="Rectangle 4129">
            <a:extLst>
              <a:ext uri="{FF2B5EF4-FFF2-40B4-BE49-F238E27FC236}">
                <a16:creationId xmlns:a16="http://schemas.microsoft.com/office/drawing/2014/main" id="{7CB9AC1C-79C9-4966-8F90-DBA8A6984C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776089" y="321733"/>
            <a:ext cx="3091859" cy="1844147"/>
          </a:xfrm>
          <a:prstGeom prst="rect">
            <a:avLst/>
          </a:prstGeom>
          <a:blipFill dpi="0" rotWithShape="1">
            <a:blip r:embed="rId4">
              <a:duotone>
                <a:schemeClr val="accent5">
                  <a:shade val="45000"/>
                  <a:satMod val="135000"/>
                </a:schemeClr>
                <a:prstClr val="white"/>
              </a:duotone>
            </a:blip>
            <a:srcRect/>
            <a:tile tx="0" ty="0" sx="92000" sy="89000" flip="xy" algn="ctr"/>
          </a:blipFill>
          <a:ln w="25400" cap="flat" cmpd="sng" algn="ctr">
            <a:noFill/>
            <a:prstDash val="solid"/>
          </a:ln>
          <a:effectLst/>
        </p:spPr>
        <p:txBody>
          <a:bodyPr lIns="0" tIns="0" rIns="0" bIns="0" rtlCol="0" anchor="ctr"/>
          <a:lstStyle/>
          <a:p>
            <a:pPr algn="ctr"/>
            <a:endParaRPr lang="en-US" sz="2000" kern="0">
              <a:solidFill>
                <a:prstClr val="white"/>
              </a:solidFill>
              <a:latin typeface="Rockwell Extra Bold" pitchFamily="18" charset="0"/>
            </a:endParaRPr>
          </a:p>
        </p:txBody>
      </p:sp>
      <p:sp>
        <p:nvSpPr>
          <p:cNvPr id="4132" name="Rectangle 4131">
            <a:extLst>
              <a:ext uri="{FF2B5EF4-FFF2-40B4-BE49-F238E27FC236}">
                <a16:creationId xmlns:a16="http://schemas.microsoft.com/office/drawing/2014/main" id="{D7479254-2731-44C5-88FB-BF4A5EF71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250000" y="3324678"/>
            <a:ext cx="2361497" cy="2777740"/>
          </a:xfrm>
          <a:prstGeom prst="rect">
            <a:avLst/>
          </a:prstGeom>
          <a:blipFill dpi="0" rotWithShape="1">
            <a:blip r:embed="rId4">
              <a:duotone>
                <a:schemeClr val="bg2">
                  <a:shade val="45000"/>
                  <a:satMod val="135000"/>
                </a:schemeClr>
                <a:prstClr val="white"/>
              </a:duotone>
            </a:blip>
            <a:srcRect/>
            <a:tile tx="0" ty="0" sx="92000" sy="89000" flip="xy" algn="ctr"/>
          </a:blipFill>
          <a:ln w="25400" cap="flat" cmpd="sng" algn="ctr">
            <a:noFill/>
            <a:prstDash val="solid"/>
          </a:ln>
          <a:effectLst/>
        </p:spPr>
        <p:txBody>
          <a:bodyPr lIns="0" tIns="0" rIns="0" bIns="0" rtlCol="0" anchor="ctr"/>
          <a:lstStyle/>
          <a:p>
            <a:pPr algn="ctr"/>
            <a:endParaRPr lang="en-US" sz="2000" kern="0">
              <a:solidFill>
                <a:prstClr val="white"/>
              </a:solidFill>
              <a:latin typeface="Rockwell Extra Bold" pitchFamily="18" charset="0"/>
            </a:endParaRPr>
          </a:p>
        </p:txBody>
      </p:sp>
      <p:pic>
        <p:nvPicPr>
          <p:cNvPr id="4100" name="Picture 4" descr="2021 RV trends from the Canadian Recreational Vehicle Association">
            <a:extLst>
              <a:ext uri="{FF2B5EF4-FFF2-40B4-BE49-F238E27FC236}">
                <a16:creationId xmlns:a16="http://schemas.microsoft.com/office/drawing/2014/main" id="{190D2177-DC1D-5CFA-D241-AFDAE8A34AB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8239" r="28817" b="-1"/>
          <a:stretch/>
        </p:blipFill>
        <p:spPr bwMode="auto">
          <a:xfrm>
            <a:off x="8776087" y="2330472"/>
            <a:ext cx="3106457" cy="3771945"/>
          </a:xfrm>
          <a:prstGeom prst="rect">
            <a:avLst/>
          </a:prstGeom>
          <a:noFill/>
          <a:extLst>
            <a:ext uri="{909E8E84-426E-40DD-AFC4-6F175D3DCCD1}">
              <a14:hiddenFill xmlns:a14="http://schemas.microsoft.com/office/drawing/2010/main">
                <a:solidFill>
                  <a:srgbClr val="FFFFFF"/>
                </a:solidFill>
              </a14:hiddenFill>
            </a:ext>
          </a:extLst>
        </p:spPr>
      </p:pic>
      <p:grpSp>
        <p:nvGrpSpPr>
          <p:cNvPr id="4134" name="Group 4133">
            <a:extLst>
              <a:ext uri="{FF2B5EF4-FFF2-40B4-BE49-F238E27FC236}">
                <a16:creationId xmlns:a16="http://schemas.microsoft.com/office/drawing/2014/main" id="{1C0F8264-A19C-4C08-B6EA-A0BC6DEFB7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4135" name="Oval 4134">
              <a:extLst>
                <a:ext uri="{FF2B5EF4-FFF2-40B4-BE49-F238E27FC236}">
                  <a16:creationId xmlns:a16="http://schemas.microsoft.com/office/drawing/2014/main" id="{4264CC83-0D4A-4285-9A2E-94AAA96B57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136" name="Oval 4135">
              <a:extLst>
                <a:ext uri="{FF2B5EF4-FFF2-40B4-BE49-F238E27FC236}">
                  <a16:creationId xmlns:a16="http://schemas.microsoft.com/office/drawing/2014/main" id="{A816401C-2A1E-456D-957D-2394225128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63450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CFB57ED5-941D-44E2-9320-56A0A026F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ectangle 23">
            <a:extLst>
              <a:ext uri="{FF2B5EF4-FFF2-40B4-BE49-F238E27FC236}">
                <a16:creationId xmlns:a16="http://schemas.microsoft.com/office/drawing/2014/main" id="{7A1BE9A9-6FBF-4CF1-8F0C-BFCFF1FD9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3"/>
          <a:srcRect r="6530" b="1"/>
          <a:stretch/>
        </p:blipFill>
        <p:spPr>
          <a:xfrm>
            <a:off x="633999" y="1054100"/>
            <a:ext cx="5462001" cy="4382677"/>
          </a:xfrm>
          <a:prstGeom prst="rect">
            <a:avLst/>
          </a:prstGeom>
        </p:spPr>
      </p:pic>
      <p:sp>
        <p:nvSpPr>
          <p:cNvPr id="26" name="Rectangle 25">
            <a:extLst>
              <a:ext uri="{FF2B5EF4-FFF2-40B4-BE49-F238E27FC236}">
                <a16:creationId xmlns:a16="http://schemas.microsoft.com/office/drawing/2014/main" id="{C4AE8163-578C-46A4-BF65-BD3AEEF2A0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1" y="822325"/>
            <a:ext cx="5149596" cy="4846228"/>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577435-5FDB-0B57-AB11-6589B6BBDCE9}"/>
              </a:ext>
            </a:extLst>
          </p:cNvPr>
          <p:cNvSpPr>
            <a:spLocks noGrp="1"/>
          </p:cNvSpPr>
          <p:nvPr>
            <p:ph type="ctrTitle"/>
          </p:nvPr>
        </p:nvSpPr>
        <p:spPr>
          <a:xfrm>
            <a:off x="6400801" y="1054099"/>
            <a:ext cx="4927599" cy="3541651"/>
          </a:xfrm>
        </p:spPr>
        <p:txBody>
          <a:bodyPr anchor="ctr">
            <a:normAutofit/>
          </a:bodyPr>
          <a:lstStyle/>
          <a:p>
            <a:pPr algn="ctr"/>
            <a:r>
              <a:rPr lang="en-US" sz="3200" b="1" dirty="0">
                <a:solidFill>
                  <a:srgbClr val="FF0000"/>
                </a:solidFill>
              </a:rPr>
              <a:t>Exit Ticket: </a:t>
            </a:r>
            <a:br>
              <a:rPr lang="en-US" sz="3200" b="1" dirty="0">
                <a:solidFill>
                  <a:srgbClr val="FF0000"/>
                </a:solidFill>
              </a:rPr>
            </a:br>
            <a:br>
              <a:rPr lang="en-US" sz="3200" b="1" dirty="0">
                <a:solidFill>
                  <a:srgbClr val="FF0000"/>
                </a:solidFill>
              </a:rPr>
            </a:br>
            <a:r>
              <a:rPr lang="en-CA" sz="3200" b="1" dirty="0">
                <a:solidFill>
                  <a:srgbClr val="FF0000"/>
                </a:solidFill>
              </a:rPr>
              <a:t>What was the most important thing you learned in today's class?</a:t>
            </a:r>
            <a:r>
              <a:rPr lang="en-US" sz="3200" b="1" dirty="0">
                <a:solidFill>
                  <a:srgbClr val="FF0000"/>
                </a:solidFill>
              </a:rPr>
              <a:t> </a:t>
            </a:r>
          </a:p>
        </p:txBody>
      </p:sp>
      <p:sp>
        <p:nvSpPr>
          <p:cNvPr id="28" name="Rectangle 27">
            <a:extLst>
              <a:ext uri="{FF2B5EF4-FFF2-40B4-BE49-F238E27FC236}">
                <a16:creationId xmlns:a16="http://schemas.microsoft.com/office/drawing/2014/main" id="{346F56CC-F97A-40DF-9A88-6D8BF7A6A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5756954"/>
            <a:ext cx="10908792"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4818F1-2ACF-4181-B8B6-7637EB92BD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31" name="Oval 30">
              <a:extLst>
                <a:ext uri="{FF2B5EF4-FFF2-40B4-BE49-F238E27FC236}">
                  <a16:creationId xmlns:a16="http://schemas.microsoft.com/office/drawing/2014/main" id="{31BF4AB6-91C5-40DA-AFC8-BBDA46BB2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2" name="Oval 31">
              <a:extLst>
                <a:ext uri="{FF2B5EF4-FFF2-40B4-BE49-F238E27FC236}">
                  <a16:creationId xmlns:a16="http://schemas.microsoft.com/office/drawing/2014/main" id="{CA6D6306-ED75-4DC2-9BEF-160516C2FA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522676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2"/>
          <a:srcRect t="9091" r="13818"/>
          <a:stretch/>
        </p:blipFill>
        <p:spPr>
          <a:xfrm>
            <a:off x="3715720" y="0"/>
            <a:ext cx="8668512" cy="6857990"/>
          </a:xfrm>
          <a:prstGeom prst="rect">
            <a:avLst/>
          </a:prstGeom>
        </p:spPr>
      </p:pic>
      <p:sp>
        <p:nvSpPr>
          <p:cNvPr id="4" name="AutoShape 2">
            <a:extLst>
              <a:ext uri="{FF2B5EF4-FFF2-40B4-BE49-F238E27FC236}">
                <a16:creationId xmlns:a16="http://schemas.microsoft.com/office/drawing/2014/main" id="{B87FAE16-B882-5D87-56FA-2F6142388548}"/>
              </a:ext>
            </a:extLst>
          </p:cNvPr>
          <p:cNvSpPr>
            <a:spLocks noGrp="1" noChangeAspect="1" noChangeArrowheads="1"/>
          </p:cNvSpPr>
          <p:nvPr>
            <p:ph type="ctrTitle"/>
          </p:nvPr>
        </p:nvSpPr>
        <p:spPr bwMode="auto">
          <a:xfrm>
            <a:off x="344611" y="1740385"/>
            <a:ext cx="6742217" cy="696076"/>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b" anchorCtr="0" compatLnSpc="1">
            <a:prstTxWarp prst="textNoShape">
              <a:avLst/>
            </a:prstTxWarp>
            <a:normAutofit fontScale="90000"/>
          </a:bodyPr>
          <a:lstStyle/>
          <a:p>
            <a:r>
              <a:rPr lang="en-US" sz="4000" dirty="0">
                <a:latin typeface="Engravers MT" panose="02090707080505020304" pitchFamily="18" charset="77"/>
                <a:cs typeface="Cavolini" panose="03000502040302020204" pitchFamily="66" charset="0"/>
              </a:rPr>
              <a:t>Family!</a:t>
            </a:r>
            <a:br>
              <a:rPr lang="en-US" sz="4800" dirty="0">
                <a:latin typeface="Engravers MT" panose="02090707080505020304" pitchFamily="18" charset="77"/>
                <a:cs typeface="Cavolini" panose="03000502040302020204" pitchFamily="66" charset="0"/>
              </a:rPr>
            </a:br>
            <a:endParaRPr lang="en-US" sz="4800" dirty="0">
              <a:latin typeface="Engravers MT" panose="02090707080505020304" pitchFamily="18" charset="77"/>
              <a:cs typeface="Cavolini" panose="03000502040302020204" pitchFamily="66" charset="0"/>
            </a:endParaRPr>
          </a:p>
        </p:txBody>
      </p:sp>
      <p:sp>
        <p:nvSpPr>
          <p:cNvPr id="6" name="TextBox 5">
            <a:extLst>
              <a:ext uri="{FF2B5EF4-FFF2-40B4-BE49-F238E27FC236}">
                <a16:creationId xmlns:a16="http://schemas.microsoft.com/office/drawing/2014/main" id="{B07FDA65-0DA0-F1ED-C01B-59C17FEDC718}"/>
              </a:ext>
            </a:extLst>
          </p:cNvPr>
          <p:cNvSpPr txBox="1"/>
          <p:nvPr/>
        </p:nvSpPr>
        <p:spPr>
          <a:xfrm>
            <a:off x="481029" y="2436461"/>
            <a:ext cx="5094514" cy="1200329"/>
          </a:xfrm>
          <a:prstGeom prst="rect">
            <a:avLst/>
          </a:prstGeom>
          <a:noFill/>
        </p:spPr>
        <p:txBody>
          <a:bodyPr wrap="square" rtlCol="0">
            <a:spAutoFit/>
          </a:bodyPr>
          <a:lstStyle/>
          <a:p>
            <a:pPr algn="ctr"/>
            <a:r>
              <a:rPr lang="en-US" sz="2400" dirty="0">
                <a:latin typeface="Engravers MT" panose="02090707080505020304" pitchFamily="18" charset="77"/>
              </a:rPr>
              <a:t>Can you share a funny story about your family</a:t>
            </a:r>
          </a:p>
        </p:txBody>
      </p:sp>
    </p:spTree>
    <p:extLst>
      <p:ext uri="{BB962C8B-B14F-4D97-AF65-F5344CB8AC3E}">
        <p14:creationId xmlns:p14="http://schemas.microsoft.com/office/powerpoint/2010/main" val="10140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2"/>
          <a:srcRect t="9091" r="13818"/>
          <a:stretch/>
        </p:blipFill>
        <p:spPr>
          <a:xfrm>
            <a:off x="3715720" y="0"/>
            <a:ext cx="8668512" cy="6857990"/>
          </a:xfrm>
          <a:prstGeom prst="rect">
            <a:avLst/>
          </a:prstGeom>
        </p:spPr>
      </p:pic>
      <p:sp>
        <p:nvSpPr>
          <p:cNvPr id="4" name="AutoShape 2">
            <a:extLst>
              <a:ext uri="{FF2B5EF4-FFF2-40B4-BE49-F238E27FC236}">
                <a16:creationId xmlns:a16="http://schemas.microsoft.com/office/drawing/2014/main" id="{B87FAE16-B882-5D87-56FA-2F6142388548}"/>
              </a:ext>
            </a:extLst>
          </p:cNvPr>
          <p:cNvSpPr>
            <a:spLocks noGrp="1" noChangeAspect="1" noChangeArrowheads="1"/>
          </p:cNvSpPr>
          <p:nvPr>
            <p:ph type="ctrTitle"/>
          </p:nvPr>
        </p:nvSpPr>
        <p:spPr bwMode="auto">
          <a:xfrm>
            <a:off x="344611" y="1740385"/>
            <a:ext cx="6742217" cy="696076"/>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b" anchorCtr="0" compatLnSpc="1">
            <a:prstTxWarp prst="textNoShape">
              <a:avLst/>
            </a:prstTxWarp>
            <a:normAutofit fontScale="90000"/>
          </a:bodyPr>
          <a:lstStyle/>
          <a:p>
            <a:pPr algn="ctr"/>
            <a:r>
              <a:rPr lang="en-US" sz="4000" dirty="0">
                <a:latin typeface="Engravers MT" panose="02090707080505020304" pitchFamily="18" charset="77"/>
                <a:cs typeface="Cavolini" panose="03000502040302020204" pitchFamily="66" charset="0"/>
              </a:rPr>
              <a:t>Family!</a:t>
            </a:r>
            <a:br>
              <a:rPr lang="en-US" sz="4800" dirty="0">
                <a:latin typeface="Engravers MT" panose="02090707080505020304" pitchFamily="18" charset="77"/>
                <a:cs typeface="Cavolini" panose="03000502040302020204" pitchFamily="66" charset="0"/>
              </a:rPr>
            </a:br>
            <a:endParaRPr lang="en-US" sz="4800" dirty="0">
              <a:latin typeface="Engravers MT" panose="02090707080505020304" pitchFamily="18" charset="77"/>
              <a:cs typeface="Cavolini" panose="03000502040302020204" pitchFamily="66" charset="0"/>
            </a:endParaRPr>
          </a:p>
        </p:txBody>
      </p:sp>
      <p:sp>
        <p:nvSpPr>
          <p:cNvPr id="6" name="TextBox 5">
            <a:extLst>
              <a:ext uri="{FF2B5EF4-FFF2-40B4-BE49-F238E27FC236}">
                <a16:creationId xmlns:a16="http://schemas.microsoft.com/office/drawing/2014/main" id="{B07FDA65-0DA0-F1ED-C01B-59C17FEDC718}"/>
              </a:ext>
            </a:extLst>
          </p:cNvPr>
          <p:cNvSpPr txBox="1"/>
          <p:nvPr/>
        </p:nvSpPr>
        <p:spPr>
          <a:xfrm>
            <a:off x="344611" y="2757094"/>
            <a:ext cx="5438672" cy="830997"/>
          </a:xfrm>
          <a:prstGeom prst="rect">
            <a:avLst/>
          </a:prstGeom>
          <a:noFill/>
        </p:spPr>
        <p:txBody>
          <a:bodyPr wrap="square" rtlCol="0">
            <a:spAutoFit/>
          </a:bodyPr>
          <a:lstStyle/>
          <a:p>
            <a:pPr algn="l"/>
            <a:r>
              <a:rPr lang="en-CA" sz="2400" dirty="0">
                <a:latin typeface="Engravers MT" panose="02090707080505020304" pitchFamily="18" charset="77"/>
              </a:rPr>
              <a:t>What is your favorite childhood memory?</a:t>
            </a:r>
          </a:p>
        </p:txBody>
      </p:sp>
    </p:spTree>
    <p:extLst>
      <p:ext uri="{BB962C8B-B14F-4D97-AF65-F5344CB8AC3E}">
        <p14:creationId xmlns:p14="http://schemas.microsoft.com/office/powerpoint/2010/main" val="4198029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2"/>
          <a:srcRect t="15666" b="9334"/>
          <a:stretch/>
        </p:blipFill>
        <p:spPr>
          <a:xfrm>
            <a:off x="-1" y="10"/>
            <a:ext cx="12191999" cy="6857990"/>
          </a:xfrm>
          <a:prstGeom prst="rect">
            <a:avLst/>
          </a:prstGeom>
        </p:spPr>
      </p:pic>
      <p:sp>
        <p:nvSpPr>
          <p:cNvPr id="13" name="Rectangle 12">
            <a:extLst>
              <a:ext uri="{FF2B5EF4-FFF2-40B4-BE49-F238E27FC236}">
                <a16:creationId xmlns:a16="http://schemas.microsoft.com/office/drawing/2014/main" id="{CD60390C-0E4C-4682-8246-AFA2E4985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837459"/>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CEBA87F4-FB8A-4D91-B3F3-DFA78E0CC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3981573"/>
            <a:ext cx="10222992" cy="2078335"/>
          </a:xfrm>
          <a:prstGeom prst="rect">
            <a:avLst/>
          </a:prstGeom>
          <a:blipFill dpi="0" rotWithShape="1">
            <a:blip r:embed="rId3">
              <a:alphaModFix amt="9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 name="AutoShape 2">
            <a:extLst>
              <a:ext uri="{FF2B5EF4-FFF2-40B4-BE49-F238E27FC236}">
                <a16:creationId xmlns:a16="http://schemas.microsoft.com/office/drawing/2014/main" id="{B87FAE16-B882-5D87-56FA-2F6142388548}"/>
              </a:ext>
            </a:extLst>
          </p:cNvPr>
          <p:cNvSpPr>
            <a:spLocks noGrp="1" noChangeAspect="1" noChangeArrowheads="1"/>
          </p:cNvSpPr>
          <p:nvPr>
            <p:ph type="ctrTitle"/>
          </p:nvPr>
        </p:nvSpPr>
        <p:spPr bwMode="auto">
          <a:xfrm>
            <a:off x="1173480" y="4277802"/>
            <a:ext cx="9570720" cy="1622451"/>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numCol="1" anchorCtr="0" compatLnSpc="1">
            <a:prstTxWarp prst="textNoShape">
              <a:avLst/>
            </a:prstTxWarp>
            <a:normAutofit/>
          </a:bodyPr>
          <a:lstStyle/>
          <a:p>
            <a:pPr algn="ctr"/>
            <a:r>
              <a:rPr lang="en-US" sz="2400" b="1" dirty="0">
                <a:latin typeface="Engravers MT" panose="02090707080505020304" pitchFamily="18" charset="77"/>
                <a:cs typeface="Cavolini" panose="03000502040302020204" pitchFamily="66" charset="0"/>
              </a:rPr>
              <a:t>Family!</a:t>
            </a:r>
            <a:br>
              <a:rPr lang="en-US" sz="2400" b="1" dirty="0">
                <a:latin typeface="Engravers MT" panose="02090707080505020304" pitchFamily="18" charset="77"/>
                <a:cs typeface="Cavolini" panose="03000502040302020204" pitchFamily="66" charset="0"/>
              </a:rPr>
            </a:br>
            <a:br>
              <a:rPr lang="en-US" sz="2400" b="1" dirty="0">
                <a:solidFill>
                  <a:srgbClr val="FF0000"/>
                </a:solidFill>
                <a:latin typeface="Cavolini" panose="03000502040302020204" pitchFamily="66" charset="0"/>
                <a:cs typeface="Cavolini" panose="03000502040302020204" pitchFamily="66" charset="0"/>
              </a:rPr>
            </a:br>
            <a:r>
              <a:rPr lang="en-US" sz="2400" b="1" dirty="0">
                <a:solidFill>
                  <a:srgbClr val="FF0000"/>
                </a:solidFill>
                <a:latin typeface="Cavolini" panose="03000502040302020204" pitchFamily="66" charset="0"/>
                <a:cs typeface="Cavolini" panose="03000502040302020204" pitchFamily="66" charset="0"/>
              </a:rPr>
              <a:t>What DIFFERENCES AND similarities  DO YOU SEE BETWEEN FAMILES HERE AND YOUR HOME COUNTRY?  </a:t>
            </a:r>
          </a:p>
        </p:txBody>
      </p:sp>
      <p:sp>
        <p:nvSpPr>
          <p:cNvPr id="17" name="Rectangle 16">
            <a:extLst>
              <a:ext uri="{FF2B5EF4-FFF2-40B4-BE49-F238E27FC236}">
                <a16:creationId xmlns:a16="http://schemas.microsoft.com/office/drawing/2014/main" id="{D012A90F-45C2-4C9B-BAF6-9CE1F546C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128670"/>
            <a:ext cx="102229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061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2"/>
          <a:srcRect t="9091" r="13818"/>
          <a:stretch/>
        </p:blipFill>
        <p:spPr>
          <a:xfrm>
            <a:off x="6281657" y="319749"/>
            <a:ext cx="5724606" cy="5009487"/>
          </a:xfrm>
          <a:prstGeom prst="rect">
            <a:avLst/>
          </a:prstGeom>
        </p:spPr>
      </p:pic>
      <p:sp>
        <p:nvSpPr>
          <p:cNvPr id="2" name="Title 1">
            <a:extLst>
              <a:ext uri="{FF2B5EF4-FFF2-40B4-BE49-F238E27FC236}">
                <a16:creationId xmlns:a16="http://schemas.microsoft.com/office/drawing/2014/main" id="{AA577435-5FDB-0B57-AB11-6589B6BBDCE9}"/>
              </a:ext>
            </a:extLst>
          </p:cNvPr>
          <p:cNvSpPr>
            <a:spLocks noGrp="1"/>
          </p:cNvSpPr>
          <p:nvPr>
            <p:ph type="ctrTitle"/>
          </p:nvPr>
        </p:nvSpPr>
        <p:spPr>
          <a:xfrm>
            <a:off x="1666146" y="826852"/>
            <a:ext cx="4366161" cy="1021661"/>
          </a:xfrm>
        </p:spPr>
        <p:txBody>
          <a:bodyPr/>
          <a:lstStyle/>
          <a:p>
            <a:r>
              <a:rPr lang="en-US" sz="6000" dirty="0">
                <a:latin typeface="Engravers MT" panose="02090707080505020304" pitchFamily="18" charset="77"/>
                <a:cs typeface="Cavolini" panose="03000502040302020204" pitchFamily="66" charset="0"/>
              </a:rPr>
              <a:t>Family!</a:t>
            </a:r>
            <a:endParaRPr lang="en-US" dirty="0"/>
          </a:p>
        </p:txBody>
      </p:sp>
      <p:sp>
        <p:nvSpPr>
          <p:cNvPr id="3" name="TextBox 2">
            <a:extLst>
              <a:ext uri="{FF2B5EF4-FFF2-40B4-BE49-F238E27FC236}">
                <a16:creationId xmlns:a16="http://schemas.microsoft.com/office/drawing/2014/main" id="{54E4F050-ECB0-7850-A411-755A59FD7528}"/>
              </a:ext>
            </a:extLst>
          </p:cNvPr>
          <p:cNvSpPr txBox="1"/>
          <p:nvPr/>
        </p:nvSpPr>
        <p:spPr>
          <a:xfrm>
            <a:off x="2101233" y="1705871"/>
            <a:ext cx="2847649" cy="369332"/>
          </a:xfrm>
          <a:prstGeom prst="rect">
            <a:avLst/>
          </a:prstGeom>
          <a:noFill/>
        </p:spPr>
        <p:txBody>
          <a:bodyPr wrap="square" rtlCol="0">
            <a:spAutoFit/>
          </a:bodyPr>
          <a:lstStyle/>
          <a:p>
            <a:pPr algn="ctr"/>
            <a:r>
              <a:rPr lang="en-US" dirty="0"/>
              <a:t>Poll Question</a:t>
            </a:r>
          </a:p>
        </p:txBody>
      </p:sp>
      <p:sp>
        <p:nvSpPr>
          <p:cNvPr id="5" name="TextBox 4">
            <a:extLst>
              <a:ext uri="{FF2B5EF4-FFF2-40B4-BE49-F238E27FC236}">
                <a16:creationId xmlns:a16="http://schemas.microsoft.com/office/drawing/2014/main" id="{EAD818E2-9862-EDB0-A078-F275A7309440}"/>
              </a:ext>
            </a:extLst>
          </p:cNvPr>
          <p:cNvSpPr txBox="1"/>
          <p:nvPr/>
        </p:nvSpPr>
        <p:spPr>
          <a:xfrm>
            <a:off x="1138522" y="2301894"/>
            <a:ext cx="4195540" cy="1754326"/>
          </a:xfrm>
          <a:prstGeom prst="rect">
            <a:avLst/>
          </a:prstGeom>
          <a:noFill/>
        </p:spPr>
        <p:txBody>
          <a:bodyPr wrap="square" rtlCol="0">
            <a:spAutoFit/>
          </a:bodyPr>
          <a:lstStyle/>
          <a:p>
            <a:r>
              <a:rPr lang="en-US" dirty="0"/>
              <a:t>Why is your family important to you?</a:t>
            </a:r>
          </a:p>
          <a:p>
            <a:endParaRPr lang="en-US" dirty="0"/>
          </a:p>
          <a:p>
            <a:pPr marL="342900" indent="-342900">
              <a:buAutoNum type="alphaUcPeriod"/>
            </a:pPr>
            <a:r>
              <a:rPr lang="en-US" dirty="0"/>
              <a:t>Because I love them </a:t>
            </a:r>
          </a:p>
          <a:p>
            <a:pPr marL="342900" indent="-342900">
              <a:buAutoNum type="alphaUcPeriod"/>
            </a:pPr>
            <a:r>
              <a:rPr lang="en-US" dirty="0"/>
              <a:t>I get money from them</a:t>
            </a:r>
          </a:p>
          <a:p>
            <a:pPr marL="342900" indent="-342900">
              <a:buAutoNum type="alphaUcPeriod"/>
            </a:pPr>
            <a:r>
              <a:rPr lang="en-US" dirty="0"/>
              <a:t>They always clean my room for me</a:t>
            </a:r>
          </a:p>
          <a:p>
            <a:pPr marL="342900" indent="-342900">
              <a:buAutoNum type="alphaUcPeriod"/>
            </a:pPr>
            <a:r>
              <a:rPr lang="en-US" dirty="0"/>
              <a:t>They always give me great gifts</a:t>
            </a:r>
          </a:p>
        </p:txBody>
      </p:sp>
    </p:spTree>
    <p:extLst>
      <p:ext uri="{BB962C8B-B14F-4D97-AF65-F5344CB8AC3E}">
        <p14:creationId xmlns:p14="http://schemas.microsoft.com/office/powerpoint/2010/main" val="3338600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CFB57ED5-941D-44E2-9320-56A0A026F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ectangle 23">
            <a:extLst>
              <a:ext uri="{FF2B5EF4-FFF2-40B4-BE49-F238E27FC236}">
                <a16:creationId xmlns:a16="http://schemas.microsoft.com/office/drawing/2014/main" id="{7A1BE9A9-6FBF-4CF1-8F0C-BFCFF1FD9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3"/>
          <a:srcRect r="6530" b="1"/>
          <a:stretch/>
        </p:blipFill>
        <p:spPr>
          <a:xfrm>
            <a:off x="633999" y="1054100"/>
            <a:ext cx="5462001" cy="4382677"/>
          </a:xfrm>
          <a:prstGeom prst="rect">
            <a:avLst/>
          </a:prstGeom>
        </p:spPr>
      </p:pic>
      <p:sp>
        <p:nvSpPr>
          <p:cNvPr id="26" name="Rectangle 25">
            <a:extLst>
              <a:ext uri="{FF2B5EF4-FFF2-40B4-BE49-F238E27FC236}">
                <a16:creationId xmlns:a16="http://schemas.microsoft.com/office/drawing/2014/main" id="{C4AE8163-578C-46A4-BF65-BD3AEEF2A0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1" y="822325"/>
            <a:ext cx="5149596" cy="4846228"/>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577435-5FDB-0B57-AB11-6589B6BBDCE9}"/>
              </a:ext>
            </a:extLst>
          </p:cNvPr>
          <p:cNvSpPr>
            <a:spLocks noGrp="1"/>
          </p:cNvSpPr>
          <p:nvPr>
            <p:ph type="ctrTitle"/>
          </p:nvPr>
        </p:nvSpPr>
        <p:spPr>
          <a:xfrm>
            <a:off x="6713220" y="1054101"/>
            <a:ext cx="4615180" cy="667822"/>
          </a:xfrm>
        </p:spPr>
        <p:txBody>
          <a:bodyPr anchor="ctr">
            <a:normAutofit/>
          </a:bodyPr>
          <a:lstStyle/>
          <a:p>
            <a:pPr algn="ctr"/>
            <a:r>
              <a:rPr lang="en-US" sz="2000" dirty="0">
                <a:latin typeface="Engravers MT" panose="02090707080505020304" pitchFamily="18" charset="77"/>
                <a:cs typeface="Cavolini" panose="03000502040302020204" pitchFamily="66" charset="0"/>
              </a:rPr>
              <a:t>Poll Question </a:t>
            </a:r>
            <a:endParaRPr lang="en-US" sz="2000" dirty="0"/>
          </a:p>
        </p:txBody>
      </p:sp>
      <p:sp>
        <p:nvSpPr>
          <p:cNvPr id="28" name="Rectangle 27">
            <a:extLst>
              <a:ext uri="{FF2B5EF4-FFF2-40B4-BE49-F238E27FC236}">
                <a16:creationId xmlns:a16="http://schemas.microsoft.com/office/drawing/2014/main" id="{346F56CC-F97A-40DF-9A88-6D8BF7A6A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5756954"/>
            <a:ext cx="10908792"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4818F1-2ACF-4181-B8B6-7637EB92BD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31" name="Oval 30">
              <a:extLst>
                <a:ext uri="{FF2B5EF4-FFF2-40B4-BE49-F238E27FC236}">
                  <a16:creationId xmlns:a16="http://schemas.microsoft.com/office/drawing/2014/main" id="{31BF4AB6-91C5-40DA-AFC8-BBDA46BB2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2" name="Oval 31">
              <a:extLst>
                <a:ext uri="{FF2B5EF4-FFF2-40B4-BE49-F238E27FC236}">
                  <a16:creationId xmlns:a16="http://schemas.microsoft.com/office/drawing/2014/main" id="{CA6D6306-ED75-4DC2-9BEF-160516C2FA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Title 1">
            <a:extLst>
              <a:ext uri="{FF2B5EF4-FFF2-40B4-BE49-F238E27FC236}">
                <a16:creationId xmlns:a16="http://schemas.microsoft.com/office/drawing/2014/main" id="{5F8C6587-B14E-06B3-CE3D-337E2364D6AA}"/>
              </a:ext>
            </a:extLst>
          </p:cNvPr>
          <p:cNvSpPr txBox="1">
            <a:spLocks/>
          </p:cNvSpPr>
          <p:nvPr/>
        </p:nvSpPr>
        <p:spPr>
          <a:xfrm>
            <a:off x="6668009" y="1810324"/>
            <a:ext cx="4615180" cy="2631047"/>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9600" kern="1200" cap="all" baseline="0">
                <a:blipFill dpi="0" rotWithShape="1">
                  <a:blip r:embed="rId4"/>
                  <a:srcRect/>
                  <a:tile tx="6350" ty="-127000" sx="65000" sy="64000" flip="none" algn="tl"/>
                </a:blipFill>
                <a:latin typeface="+mj-lt"/>
                <a:ea typeface="+mj-ea"/>
                <a:cs typeface="+mj-cs"/>
              </a:defRPr>
            </a:lvl1pPr>
          </a:lstStyle>
          <a:p>
            <a:r>
              <a:rPr lang="en-US" sz="2000" dirty="0"/>
              <a:t>When is the best time to give gifts for a family member?</a:t>
            </a:r>
          </a:p>
          <a:p>
            <a:endParaRPr lang="en-US" sz="2000" dirty="0"/>
          </a:p>
          <a:p>
            <a:pPr marL="457200" indent="-457200">
              <a:buAutoNum type="alphaUcPeriod"/>
            </a:pPr>
            <a:r>
              <a:rPr lang="en-US" sz="2000" dirty="0"/>
              <a:t>Christmas</a:t>
            </a:r>
          </a:p>
          <a:p>
            <a:pPr marL="457200" indent="-457200">
              <a:buAutoNum type="alphaUcPeriod"/>
            </a:pPr>
            <a:r>
              <a:rPr lang="en-US" sz="2000" dirty="0"/>
              <a:t>Birthdays</a:t>
            </a:r>
          </a:p>
          <a:p>
            <a:pPr marL="457200" indent="-457200">
              <a:buAutoNum type="alphaUcPeriod"/>
            </a:pPr>
            <a:r>
              <a:rPr lang="en-US" sz="2000" dirty="0"/>
              <a:t>Mother’s Day</a:t>
            </a:r>
          </a:p>
          <a:p>
            <a:pPr marL="457200" indent="-457200">
              <a:buAutoNum type="alphaUcPeriod"/>
            </a:pPr>
            <a:r>
              <a:rPr lang="en-US" sz="2000" dirty="0"/>
              <a:t>Father’s Day </a:t>
            </a:r>
          </a:p>
          <a:p>
            <a:pPr marL="457200" indent="-457200">
              <a:buAutoNum type="alphaUcPeriod"/>
            </a:pPr>
            <a:endParaRPr lang="en-US" sz="2000" dirty="0"/>
          </a:p>
          <a:p>
            <a:endParaRPr lang="en-US" sz="2000" dirty="0"/>
          </a:p>
          <a:p>
            <a:endParaRPr lang="en-US" sz="2000" dirty="0"/>
          </a:p>
        </p:txBody>
      </p:sp>
    </p:spTree>
    <p:extLst>
      <p:ext uri="{BB962C8B-B14F-4D97-AF65-F5344CB8AC3E}">
        <p14:creationId xmlns:p14="http://schemas.microsoft.com/office/powerpoint/2010/main" val="291465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19A1D830-E73C-47A9-A534-323CEEFF5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8">
            <a:extLst>
              <a:ext uri="{FF2B5EF4-FFF2-40B4-BE49-F238E27FC236}">
                <a16:creationId xmlns:a16="http://schemas.microsoft.com/office/drawing/2014/main" id="{8F69FBEC-4C47-4288-962D-3FC20C79F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577435-5FDB-0B57-AB11-6589B6BBDCE9}"/>
              </a:ext>
            </a:extLst>
          </p:cNvPr>
          <p:cNvSpPr>
            <a:spLocks noGrp="1"/>
          </p:cNvSpPr>
          <p:nvPr>
            <p:ph type="ctrTitle"/>
          </p:nvPr>
        </p:nvSpPr>
        <p:spPr>
          <a:xfrm>
            <a:off x="6434695" y="1245953"/>
            <a:ext cx="5119110" cy="4812610"/>
          </a:xfrm>
        </p:spPr>
        <p:txBody>
          <a:bodyPr anchor="b">
            <a:normAutofit/>
          </a:bodyPr>
          <a:lstStyle/>
          <a:p>
            <a:r>
              <a:rPr lang="en-US" sz="2400" dirty="0">
                <a:solidFill>
                  <a:srgbClr val="FF0000"/>
                </a:solidFill>
              </a:rPr>
              <a:t>Game #1: Create A funny Story</a:t>
            </a:r>
            <a:br>
              <a:rPr lang="en-US" sz="2400" dirty="0"/>
            </a:br>
            <a:br>
              <a:rPr lang="en-US" sz="2400" dirty="0"/>
            </a:br>
            <a:r>
              <a:rPr lang="en-CA" sz="2400" dirty="0"/>
              <a:t>You and your brother/sister go out to dinner. You get into an argument and one of you walks out and lays down in the middle of traffic. Everyone immediately rushes outside to see what is happening. As you are arguing, a marching band, an elephant, and a bus full of tourists stop to see what is happening. </a:t>
            </a:r>
            <a:br>
              <a:rPr lang="en-CA" sz="2400" dirty="0"/>
            </a:br>
            <a:r>
              <a:rPr lang="en-CA" sz="2400" dirty="0"/>
              <a:t>……..  </a:t>
            </a:r>
            <a:br>
              <a:rPr lang="en-CA" sz="2400" dirty="0"/>
            </a:br>
            <a:r>
              <a:rPr lang="en-CA" sz="2400" dirty="0"/>
              <a:t> </a:t>
            </a:r>
            <a:br>
              <a:rPr lang="en-CA" sz="2400" dirty="0"/>
            </a:br>
            <a:r>
              <a:rPr lang="en-CA" sz="2400" dirty="0"/>
              <a:t>At the End, everyone was hugging, dancing and throwing water balloons to people walking by. It was a fun time had by all. </a:t>
            </a:r>
            <a:br>
              <a:rPr lang="en-CA" sz="1800" dirty="0"/>
            </a:br>
            <a:endParaRPr lang="en-US" sz="1800" dirty="0"/>
          </a:p>
        </p:txBody>
      </p:sp>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4"/>
          <a:srcRect l="1640" r="22889"/>
          <a:stretch/>
        </p:blipFill>
        <p:spPr>
          <a:xfrm>
            <a:off x="39710" y="508842"/>
            <a:ext cx="5756791" cy="5720839"/>
          </a:xfrm>
          <a:prstGeom prst="rect">
            <a:avLst/>
          </a:prstGeom>
        </p:spPr>
      </p:pic>
      <p:grpSp>
        <p:nvGrpSpPr>
          <p:cNvPr id="41" name="Group 40">
            <a:extLst>
              <a:ext uri="{FF2B5EF4-FFF2-40B4-BE49-F238E27FC236}">
                <a16:creationId xmlns:a16="http://schemas.microsoft.com/office/drawing/2014/main" id="{54F6FC82-E588-4DA0-8096-0C3BD54F17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4" y="6229681"/>
            <a:ext cx="457200" cy="457200"/>
            <a:chOff x="11361456" y="6195813"/>
            <a:chExt cx="548640" cy="548640"/>
          </a:xfrm>
        </p:grpSpPr>
        <p:sp>
          <p:nvSpPr>
            <p:cNvPr id="42" name="Oval 41">
              <a:extLst>
                <a:ext uri="{FF2B5EF4-FFF2-40B4-BE49-F238E27FC236}">
                  <a16:creationId xmlns:a16="http://schemas.microsoft.com/office/drawing/2014/main" id="{E8898E90-044F-45FF-8B4D-CE0F6A630A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3" name="Oval 42">
              <a:extLst>
                <a:ext uri="{FF2B5EF4-FFF2-40B4-BE49-F238E27FC236}">
                  <a16:creationId xmlns:a16="http://schemas.microsoft.com/office/drawing/2014/main" id="{923BF161-A852-4DA5-BB4C-2DFC336B77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421727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19A1D830-E73C-47A9-A534-323CEEFF5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8">
            <a:extLst>
              <a:ext uri="{FF2B5EF4-FFF2-40B4-BE49-F238E27FC236}">
                <a16:creationId xmlns:a16="http://schemas.microsoft.com/office/drawing/2014/main" id="{8F69FBEC-4C47-4288-962D-3FC20C79F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577435-5FDB-0B57-AB11-6589B6BBDCE9}"/>
              </a:ext>
            </a:extLst>
          </p:cNvPr>
          <p:cNvSpPr>
            <a:spLocks noGrp="1"/>
          </p:cNvSpPr>
          <p:nvPr>
            <p:ph type="ctrTitle"/>
          </p:nvPr>
        </p:nvSpPr>
        <p:spPr>
          <a:xfrm>
            <a:off x="6434695" y="1245953"/>
            <a:ext cx="5119110" cy="4812610"/>
          </a:xfrm>
        </p:spPr>
        <p:txBody>
          <a:bodyPr anchor="b">
            <a:normAutofit fontScale="90000"/>
          </a:bodyPr>
          <a:lstStyle/>
          <a:p>
            <a:r>
              <a:rPr lang="en-US" sz="2400" dirty="0">
                <a:solidFill>
                  <a:srgbClr val="FF0000"/>
                </a:solidFill>
              </a:rPr>
              <a:t>Game #1: Create a Funny Story</a:t>
            </a:r>
            <a:br>
              <a:rPr lang="en-US" sz="2400" dirty="0"/>
            </a:br>
            <a:br>
              <a:rPr lang="en-US" sz="2400" dirty="0"/>
            </a:br>
            <a:r>
              <a:rPr lang="en-CA" sz="2400" dirty="0">
                <a:cs typeface="Cavolini" panose="03000502040302020204" pitchFamily="66" charset="0"/>
              </a:rPr>
              <a:t>You and your brother/sister go out to dinner. You get into an argument and one of you walks out and lays down in the middle of traffic. Everyone immediately rushes outside to see what is happening. As you are arguing, a marching band, an elephant, and a bus full of tourists stop to see what is happening. The people from the Bus where from a local karate club. They decided to then practise karate while the band played a song which then caused the elephant to sing along. </a:t>
            </a:r>
            <a:br>
              <a:rPr lang="en-CA" sz="2400" dirty="0">
                <a:cs typeface="Cavolini" panose="03000502040302020204" pitchFamily="66" charset="0"/>
              </a:rPr>
            </a:br>
            <a:r>
              <a:rPr lang="en-CA" sz="2400" dirty="0">
                <a:cs typeface="Cavolini" panose="03000502040302020204" pitchFamily="66" charset="0"/>
              </a:rPr>
              <a:t>At the End, everyone was hugging, dancing and throwing water balloons to people walking by. It was a fun time had by all. </a:t>
            </a:r>
            <a:br>
              <a:rPr lang="en-CA" sz="1800" dirty="0"/>
            </a:br>
            <a:endParaRPr lang="en-US" sz="1800" dirty="0"/>
          </a:p>
        </p:txBody>
      </p:sp>
      <p:pic>
        <p:nvPicPr>
          <p:cNvPr id="8" name="Picture 7" descr="A picture containing outdoor, snow, mountain, person&#10;&#10;Description automatically generated">
            <a:extLst>
              <a:ext uri="{FF2B5EF4-FFF2-40B4-BE49-F238E27FC236}">
                <a16:creationId xmlns:a16="http://schemas.microsoft.com/office/drawing/2014/main" id="{EFDB2B71-03E8-B7A5-0610-CDF7F5116F3C}"/>
              </a:ext>
            </a:extLst>
          </p:cNvPr>
          <p:cNvPicPr>
            <a:picLocks noChangeAspect="1"/>
          </p:cNvPicPr>
          <p:nvPr/>
        </p:nvPicPr>
        <p:blipFill rotWithShape="1">
          <a:blip r:embed="rId4"/>
          <a:srcRect l="1640" r="22889"/>
          <a:stretch/>
        </p:blipFill>
        <p:spPr>
          <a:xfrm>
            <a:off x="39710" y="508842"/>
            <a:ext cx="5756791" cy="5720839"/>
          </a:xfrm>
          <a:prstGeom prst="rect">
            <a:avLst/>
          </a:prstGeom>
        </p:spPr>
      </p:pic>
      <p:grpSp>
        <p:nvGrpSpPr>
          <p:cNvPr id="41" name="Group 40">
            <a:extLst>
              <a:ext uri="{FF2B5EF4-FFF2-40B4-BE49-F238E27FC236}">
                <a16:creationId xmlns:a16="http://schemas.microsoft.com/office/drawing/2014/main" id="{54F6FC82-E588-4DA0-8096-0C3BD54F17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4" y="6229681"/>
            <a:ext cx="457200" cy="457200"/>
            <a:chOff x="11361456" y="6195813"/>
            <a:chExt cx="548640" cy="548640"/>
          </a:xfrm>
        </p:grpSpPr>
        <p:sp>
          <p:nvSpPr>
            <p:cNvPr id="42" name="Oval 41">
              <a:extLst>
                <a:ext uri="{FF2B5EF4-FFF2-40B4-BE49-F238E27FC236}">
                  <a16:creationId xmlns:a16="http://schemas.microsoft.com/office/drawing/2014/main" id="{E8898E90-044F-45FF-8B4D-CE0F6A630A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3" name="Oval 42">
              <a:extLst>
                <a:ext uri="{FF2B5EF4-FFF2-40B4-BE49-F238E27FC236}">
                  <a16:creationId xmlns:a16="http://schemas.microsoft.com/office/drawing/2014/main" id="{923BF161-A852-4DA5-BB4C-2DFC336B77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628433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8" name="Rectangle 4127">
            <a:extLst>
              <a:ext uri="{FF2B5EF4-FFF2-40B4-BE49-F238E27FC236}">
                <a16:creationId xmlns:a16="http://schemas.microsoft.com/office/drawing/2014/main" id="{14452A4A-2853-4001-9BA1-21733333F9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733"/>
            <a:ext cx="5774268" cy="5780684"/>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C5D4A1-4D18-0DF2-0487-DD070DA06ED9}"/>
              </a:ext>
            </a:extLst>
          </p:cNvPr>
          <p:cNvSpPr>
            <a:spLocks noGrp="1"/>
          </p:cNvSpPr>
          <p:nvPr>
            <p:ph type="title"/>
          </p:nvPr>
        </p:nvSpPr>
        <p:spPr>
          <a:xfrm>
            <a:off x="644893" y="484632"/>
            <a:ext cx="5168168" cy="1609344"/>
          </a:xfrm>
        </p:spPr>
        <p:txBody>
          <a:bodyPr vert="horz" lIns="91440" tIns="45720" rIns="91440" bIns="45720" rtlCol="0">
            <a:normAutofit/>
          </a:bodyPr>
          <a:lstStyle/>
          <a:p>
            <a:pPr algn="ctr"/>
            <a:r>
              <a:rPr lang="en-US" sz="4400" b="1" dirty="0"/>
              <a:t>Game #2: Get to the Airport</a:t>
            </a:r>
          </a:p>
        </p:txBody>
      </p:sp>
      <p:sp>
        <p:nvSpPr>
          <p:cNvPr id="3" name="Content Placeholder 2">
            <a:extLst>
              <a:ext uri="{FF2B5EF4-FFF2-40B4-BE49-F238E27FC236}">
                <a16:creationId xmlns:a16="http://schemas.microsoft.com/office/drawing/2014/main" id="{0B46BC06-DB9D-65D3-95C3-265CD418C506}"/>
              </a:ext>
            </a:extLst>
          </p:cNvPr>
          <p:cNvSpPr>
            <a:spLocks noGrp="1"/>
          </p:cNvSpPr>
          <p:nvPr>
            <p:ph idx="1"/>
          </p:nvPr>
        </p:nvSpPr>
        <p:spPr>
          <a:xfrm>
            <a:off x="644893" y="2560795"/>
            <a:ext cx="5168168" cy="2642617"/>
          </a:xfrm>
        </p:spPr>
        <p:txBody>
          <a:bodyPr vert="horz" lIns="91440" tIns="45720" rIns="91440" bIns="45720" rtlCol="0">
            <a:normAutofit/>
          </a:bodyPr>
          <a:lstStyle/>
          <a:p>
            <a:pPr marL="0" indent="0">
              <a:buNone/>
            </a:pPr>
            <a:r>
              <a:rPr lang="en-US" sz="1800" dirty="0"/>
              <a:t>“ You and your family have decided to visit Banff, Canada. Your family has rented an RV.  You are also bringing along your pets, Charlie, the Chimpanzee who plays the violin and can drive, Stripes, the Zebra who can whistle and smoke cigars and Gerry the Giraffe who sings. You and your family have run out of money and need to get back to the airport. Create a funny on how you would get back to the airport on time.</a:t>
            </a:r>
          </a:p>
        </p:txBody>
      </p:sp>
      <p:pic>
        <p:nvPicPr>
          <p:cNvPr id="4098" name="Picture 2" descr="How To See The Northern Lights in Banff">
            <a:extLst>
              <a:ext uri="{FF2B5EF4-FFF2-40B4-BE49-F238E27FC236}">
                <a16:creationId xmlns:a16="http://schemas.microsoft.com/office/drawing/2014/main" id="{3920D27C-A09B-1DF1-33B0-319F91F7A59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888" r="22364" b="-3"/>
          <a:stretch/>
        </p:blipFill>
        <p:spPr bwMode="auto">
          <a:xfrm>
            <a:off x="6241217" y="321733"/>
            <a:ext cx="2380871" cy="2842075"/>
          </a:xfrm>
          <a:prstGeom prst="rect">
            <a:avLst/>
          </a:prstGeom>
          <a:noFill/>
          <a:extLst>
            <a:ext uri="{909E8E84-426E-40DD-AFC4-6F175D3DCCD1}">
              <a14:hiddenFill xmlns:a14="http://schemas.microsoft.com/office/drawing/2010/main">
                <a:solidFill>
                  <a:srgbClr val="FFFFFF"/>
                </a:solidFill>
              </a14:hiddenFill>
            </a:ext>
          </a:extLst>
        </p:spPr>
      </p:pic>
      <p:sp>
        <p:nvSpPr>
          <p:cNvPr id="4130" name="Rectangle 4129">
            <a:extLst>
              <a:ext uri="{FF2B5EF4-FFF2-40B4-BE49-F238E27FC236}">
                <a16:creationId xmlns:a16="http://schemas.microsoft.com/office/drawing/2014/main" id="{7CB9AC1C-79C9-4966-8F90-DBA8A6984C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776089" y="321733"/>
            <a:ext cx="3091859" cy="1844147"/>
          </a:xfrm>
          <a:prstGeom prst="rect">
            <a:avLst/>
          </a:prstGeom>
          <a:blipFill dpi="0" rotWithShape="1">
            <a:blip r:embed="rId4">
              <a:duotone>
                <a:schemeClr val="accent5">
                  <a:shade val="45000"/>
                  <a:satMod val="135000"/>
                </a:schemeClr>
                <a:prstClr val="white"/>
              </a:duotone>
            </a:blip>
            <a:srcRect/>
            <a:tile tx="0" ty="0" sx="92000" sy="89000" flip="xy" algn="ctr"/>
          </a:blipFill>
          <a:ln w="25400" cap="flat" cmpd="sng" algn="ctr">
            <a:noFill/>
            <a:prstDash val="solid"/>
          </a:ln>
          <a:effectLst/>
        </p:spPr>
        <p:txBody>
          <a:bodyPr lIns="0" tIns="0" rIns="0" bIns="0" rtlCol="0" anchor="ctr"/>
          <a:lstStyle/>
          <a:p>
            <a:pPr algn="ctr"/>
            <a:endParaRPr lang="en-US" sz="2000" kern="0">
              <a:solidFill>
                <a:prstClr val="white"/>
              </a:solidFill>
              <a:latin typeface="Rockwell Extra Bold" pitchFamily="18" charset="0"/>
            </a:endParaRPr>
          </a:p>
        </p:txBody>
      </p:sp>
      <p:sp>
        <p:nvSpPr>
          <p:cNvPr id="4132" name="Rectangle 4131">
            <a:extLst>
              <a:ext uri="{FF2B5EF4-FFF2-40B4-BE49-F238E27FC236}">
                <a16:creationId xmlns:a16="http://schemas.microsoft.com/office/drawing/2014/main" id="{D7479254-2731-44C5-88FB-BF4A5EF71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250000" y="3324678"/>
            <a:ext cx="2361497" cy="2777740"/>
          </a:xfrm>
          <a:prstGeom prst="rect">
            <a:avLst/>
          </a:prstGeom>
          <a:blipFill dpi="0" rotWithShape="1">
            <a:blip r:embed="rId4">
              <a:duotone>
                <a:schemeClr val="bg2">
                  <a:shade val="45000"/>
                  <a:satMod val="135000"/>
                </a:schemeClr>
                <a:prstClr val="white"/>
              </a:duotone>
            </a:blip>
            <a:srcRect/>
            <a:tile tx="0" ty="0" sx="92000" sy="89000" flip="xy" algn="ctr"/>
          </a:blipFill>
          <a:ln w="25400" cap="flat" cmpd="sng" algn="ctr">
            <a:noFill/>
            <a:prstDash val="solid"/>
          </a:ln>
          <a:effectLst/>
        </p:spPr>
        <p:txBody>
          <a:bodyPr lIns="0" tIns="0" rIns="0" bIns="0" rtlCol="0" anchor="ctr"/>
          <a:lstStyle/>
          <a:p>
            <a:pPr algn="ctr"/>
            <a:endParaRPr lang="en-US" sz="2000" kern="0">
              <a:solidFill>
                <a:prstClr val="white"/>
              </a:solidFill>
              <a:latin typeface="Rockwell Extra Bold" pitchFamily="18" charset="0"/>
            </a:endParaRPr>
          </a:p>
        </p:txBody>
      </p:sp>
      <p:pic>
        <p:nvPicPr>
          <p:cNvPr id="4100" name="Picture 4" descr="2021 RV trends from the Canadian Recreational Vehicle Association">
            <a:extLst>
              <a:ext uri="{FF2B5EF4-FFF2-40B4-BE49-F238E27FC236}">
                <a16:creationId xmlns:a16="http://schemas.microsoft.com/office/drawing/2014/main" id="{190D2177-DC1D-5CFA-D241-AFDAE8A34AB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8239" r="28817" b="-1"/>
          <a:stretch/>
        </p:blipFill>
        <p:spPr bwMode="auto">
          <a:xfrm>
            <a:off x="8776087" y="2330472"/>
            <a:ext cx="3106457" cy="3771945"/>
          </a:xfrm>
          <a:prstGeom prst="rect">
            <a:avLst/>
          </a:prstGeom>
          <a:noFill/>
          <a:extLst>
            <a:ext uri="{909E8E84-426E-40DD-AFC4-6F175D3DCCD1}">
              <a14:hiddenFill xmlns:a14="http://schemas.microsoft.com/office/drawing/2010/main">
                <a:solidFill>
                  <a:srgbClr val="FFFFFF"/>
                </a:solidFill>
              </a14:hiddenFill>
            </a:ext>
          </a:extLst>
        </p:spPr>
      </p:pic>
      <p:grpSp>
        <p:nvGrpSpPr>
          <p:cNvPr id="4134" name="Group 4133">
            <a:extLst>
              <a:ext uri="{FF2B5EF4-FFF2-40B4-BE49-F238E27FC236}">
                <a16:creationId xmlns:a16="http://schemas.microsoft.com/office/drawing/2014/main" id="{1C0F8264-A19C-4C08-B6EA-A0BC6DEFB7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4135" name="Oval 4134">
              <a:extLst>
                <a:ext uri="{FF2B5EF4-FFF2-40B4-BE49-F238E27FC236}">
                  <a16:creationId xmlns:a16="http://schemas.microsoft.com/office/drawing/2014/main" id="{4264CC83-0D4A-4285-9A2E-94AAA96B57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136" name="Oval 4135">
              <a:extLst>
                <a:ext uri="{FF2B5EF4-FFF2-40B4-BE49-F238E27FC236}">
                  <a16:creationId xmlns:a16="http://schemas.microsoft.com/office/drawing/2014/main" id="{A816401C-2A1E-456D-957D-2394225128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6500863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{66435755-0EE1-B24F-B940-B23ADE6D52E4}tf10001070</Template>
  <TotalTime>1834</TotalTime>
  <Words>547</Words>
  <Application>Microsoft Macintosh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Calibri</vt:lpstr>
      <vt:lpstr>Cavolini</vt:lpstr>
      <vt:lpstr>Engravers MT</vt:lpstr>
      <vt:lpstr>Rockwell</vt:lpstr>
      <vt:lpstr>Rockwell Condensed</vt:lpstr>
      <vt:lpstr>Rockwell Extra Bold</vt:lpstr>
      <vt:lpstr>Wingdings</vt:lpstr>
      <vt:lpstr>Wood Type</vt:lpstr>
      <vt:lpstr>Conversation Club Nov 1st </vt:lpstr>
      <vt:lpstr>Family! </vt:lpstr>
      <vt:lpstr>Family! </vt:lpstr>
      <vt:lpstr>Family!  What DIFFERENCES AND similarities  DO YOU SEE BETWEEN FAMILES HERE AND YOUR HOME COUNTRY?  </vt:lpstr>
      <vt:lpstr>Family!</vt:lpstr>
      <vt:lpstr>Poll Question </vt:lpstr>
      <vt:lpstr>Game #1: Create A funny Story  You and your brother/sister go out to dinner. You get into an argument and one of you walks out and lays down in the middle of traffic. Everyone immediately rushes outside to see what is happening. As you are arguing, a marching band, an elephant, and a bus full of tourists stop to see what is happening.  ……..     At the End, everyone was hugging, dancing and throwing water balloons to people walking by. It was a fun time had by all.  </vt:lpstr>
      <vt:lpstr>Game #1: Create a Funny Story  You and your brother/sister go out to dinner. You get into an argument and one of you walks out and lays down in the middle of traffic. Everyone immediately rushes outside to see what is happening. As you are arguing, a marching band, an elephant, and a bus full of tourists stop to see what is happening. The people from the Bus where from a local karate club. They decided to then practise karate while the band played a song which then caused the elephant to sing along.  At the End, everyone was hugging, dancing and throwing water balloons to people walking by. It was a fun time had by all.  </vt:lpstr>
      <vt:lpstr>Game #2: Get to the Airport</vt:lpstr>
      <vt:lpstr>Game #2: Get to the airport</vt:lpstr>
      <vt:lpstr>Exit Ticket:   What was the most important thing you learned in today's class?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 Club Nov 1st </dc:title>
  <dc:creator>Miguel Romero</dc:creator>
  <cp:lastModifiedBy>Miguel Romero</cp:lastModifiedBy>
  <cp:revision>3</cp:revision>
  <dcterms:created xsi:type="dcterms:W3CDTF">2022-10-31T13:30:44Z</dcterms:created>
  <dcterms:modified xsi:type="dcterms:W3CDTF">2022-11-02T02:29:24Z</dcterms:modified>
</cp:coreProperties>
</file>