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4" r:id="rId8"/>
    <p:sldId id="265" r:id="rId9"/>
    <p:sldId id="263"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48"/>
  </p:normalViewPr>
  <p:slideViewPr>
    <p:cSldViewPr snapToGrid="0">
      <p:cViewPr varScale="1">
        <p:scale>
          <a:sx n="90" d="100"/>
          <a:sy n="90" d="100"/>
        </p:scale>
        <p:origin x="232"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B1DC39E-1094-3344-9C0D-756D6A3C1612}" type="datetimeFigureOut">
              <a:rPr lang="en-US" smtClean="0"/>
              <a:t>11/8/22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1DC39E-1094-3344-9C0D-756D6A3C1612}" type="datetimeFigureOut">
              <a:rPr lang="en-US" smtClean="0"/>
              <a:t>11/8/22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1DC39E-1094-3344-9C0D-756D6A3C1612}" type="datetimeFigureOut">
              <a:rPr lang="en-US" smtClean="0"/>
              <a:t>11/8/22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1DC39E-1094-3344-9C0D-756D6A3C1612}" type="datetimeFigureOut">
              <a:rPr lang="en-US" smtClean="0"/>
              <a:t>11/8/22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1DC39E-1094-3344-9C0D-756D6A3C1612}" type="datetimeFigureOut">
              <a:rPr lang="en-US" smtClean="0"/>
              <a:t>11/8/22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1DC39E-1094-3344-9C0D-756D6A3C1612}" type="datetimeFigureOut">
              <a:rPr lang="en-US" smtClean="0"/>
              <a:t>11/8/22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1DC39E-1094-3344-9C0D-756D6A3C1612}" type="datetimeFigureOut">
              <a:rPr lang="en-US" smtClean="0"/>
              <a:t>11/8/22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1DC39E-1094-3344-9C0D-756D6A3C1612}" type="datetimeFigureOut">
              <a:rPr lang="en-US" smtClean="0"/>
              <a:t>11/8/22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DC39E-1094-3344-9C0D-756D6A3C1612}" type="datetimeFigureOut">
              <a:rPr lang="en-US" smtClean="0"/>
              <a:t>11/8/22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1DC39E-1094-3344-9C0D-756D6A3C1612}" type="datetimeFigureOut">
              <a:rPr lang="en-US" smtClean="0"/>
              <a:t>11/8/22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1DC39E-1094-3344-9C0D-756D6A3C1612}" type="datetimeFigureOut">
              <a:rPr lang="en-US" smtClean="0"/>
              <a:t>11/8/22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B3655-B880-0642-9ACF-282D3AFF5D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DC39E-1094-3344-9C0D-756D6A3C1612}" type="datetimeFigureOut">
              <a:rPr lang="en-US" smtClean="0"/>
              <a:t>11/8/22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B3655-B880-0642-9ACF-282D3AFF5D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6" name="Rectangle 1055"/>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58" name="Rectangle 1057"/>
          <p:cNvSpPr>
            <a:spLocks noGrp="1" noRot="1" noChangeAspect="1" noMove="1" noResize="1" noEditPoints="1" noAdjustHandles="1" noChangeArrowheads="1" noChangeShapeType="1" noTextEdit="1"/>
          </p:cNvSpPr>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60" name="Straight Connector 1059"/>
          <p:cNvCxnSpPr>
            <a:cxnSpLocks noGrp="1" noRot="1" noChangeAspect="1" noMove="1" noResize="1" noEditPoints="1" noAdjustHandles="1" noChangeArrowheads="1" noChangeShapeType="1"/>
          </p:cNvCxnSpPr>
          <p:nvPr/>
        </p:nvCxnSpPr>
        <p:spPr>
          <a:xfrm flipH="1">
            <a:off x="6096001" y="3209925"/>
            <a:ext cx="60959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26" name="Picture 2" descr="109 Nerd Man Doing Gym Stock Photos - Free &amp; Royalty-Free Stock Photos from  Dreamstime"/>
          <p:cNvPicPr>
            <a:picLocks noChangeAspect="1" noChangeArrowheads="1"/>
          </p:cNvPicPr>
          <p:nvPr/>
        </p:nvPicPr>
        <p:blipFill rotWithShape="1">
          <a:blip r:embed="rId2">
            <a:extLst>
              <a:ext uri="{28A0092B-C50C-407E-A947-70E740481C1C}">
                <a14:useLocalDpi xmlns:a14="http://schemas.microsoft.com/office/drawing/2010/main" val="0"/>
              </a:ext>
            </a:extLst>
          </a:blip>
          <a:srcRect l="17798" r="22226"/>
          <a:stretch>
            <a:fillRect/>
          </a:stretch>
        </p:blipFill>
        <p:spPr bwMode="auto">
          <a:xfrm>
            <a:off x="722313" y="114300"/>
            <a:ext cx="3522663" cy="4041775"/>
          </a:xfrm>
          <a:custGeom>
            <a:avLst/>
            <a:gdLst/>
            <a:ahLst/>
            <a:cxnLst/>
            <a:rect l="l" t="t" r="r" b="b"/>
            <a:pathLst>
              <a:path w="5004928" h="5727482">
                <a:moveTo>
                  <a:pt x="1673274" y="0"/>
                </a:moveTo>
                <a:cubicBezTo>
                  <a:pt x="3513296" y="0"/>
                  <a:pt x="5004928" y="1491632"/>
                  <a:pt x="5004928" y="3331654"/>
                </a:cubicBezTo>
                <a:cubicBezTo>
                  <a:pt x="5004928" y="4251665"/>
                  <a:pt x="4632020" y="5084579"/>
                  <a:pt x="4029109" y="5687489"/>
                </a:cubicBezTo>
                <a:lnTo>
                  <a:pt x="3985106" y="5727482"/>
                </a:lnTo>
                <a:lnTo>
                  <a:pt x="0" y="5727482"/>
                </a:lnTo>
                <a:lnTo>
                  <a:pt x="0" y="453879"/>
                </a:lnTo>
                <a:lnTo>
                  <a:pt x="85210" y="402113"/>
                </a:lnTo>
                <a:cubicBezTo>
                  <a:pt x="557283" y="145668"/>
                  <a:pt x="1098267" y="0"/>
                  <a:pt x="1673274" y="0"/>
                </a:cubicBezTo>
                <a:close/>
              </a:path>
            </a:pathLst>
          </a:custGeom>
          <a:extLst>
            <a:ext uri="{909E8E84-426E-40DD-AFC4-6F175D3DCCD1}">
              <a14:hiddenFill xmlns:a14="http://schemas.microsoft.com/office/drawing/2010/main">
                <a:solidFill>
                  <a:srgbClr val="FFFFFF"/>
                </a:solidFill>
              </a14:hiddenFill>
            </a:ext>
          </a:extLst>
        </p:spPr>
      </p:pic>
      <p:pic>
        <p:nvPicPr>
          <p:cNvPr id="1034" name="Picture 10"/>
          <p:cNvPicPr>
            <a:picLocks noChangeAspect="1" noChangeArrowheads="1"/>
          </p:cNvPicPr>
          <p:nvPr/>
        </p:nvPicPr>
        <p:blipFill rotWithShape="1">
          <a:blip r:embed="rId3">
            <a:extLst>
              <a:ext uri="{28A0092B-C50C-407E-A947-70E740481C1C}">
                <a14:useLocalDpi xmlns:a14="http://schemas.microsoft.com/office/drawing/2010/main" val="0"/>
              </a:ext>
            </a:extLst>
          </a:blip>
          <a:srcRect r="3" b="14996"/>
          <a:stretch>
            <a:fillRect/>
          </a:stretch>
        </p:blipFill>
        <p:spPr bwMode="auto">
          <a:xfrm>
            <a:off x="722313" y="4237038"/>
            <a:ext cx="3522663" cy="2503488"/>
          </a:xfrm>
          <a:custGeom>
            <a:avLst/>
            <a:gdLst/>
            <a:ahLst/>
            <a:cxnLst/>
            <a:rect l="l" t="t" r="r" b="b"/>
            <a:pathLst>
              <a:path w="5061985" h="3630170">
                <a:moveTo>
                  <a:pt x="253815" y="0"/>
                </a:moveTo>
                <a:lnTo>
                  <a:pt x="4808170" y="0"/>
                </a:lnTo>
                <a:lnTo>
                  <a:pt x="4863087" y="114001"/>
                </a:lnTo>
                <a:cubicBezTo>
                  <a:pt x="4991162" y="416805"/>
                  <a:pt x="5061985" y="749721"/>
                  <a:pt x="5061985" y="1099178"/>
                </a:cubicBezTo>
                <a:cubicBezTo>
                  <a:pt x="5061985" y="2497007"/>
                  <a:pt x="3928821" y="3630170"/>
                  <a:pt x="2530993" y="3630170"/>
                </a:cubicBezTo>
                <a:cubicBezTo>
                  <a:pt x="1133164" y="3630170"/>
                  <a:pt x="0" y="2497007"/>
                  <a:pt x="0" y="1099178"/>
                </a:cubicBezTo>
                <a:cubicBezTo>
                  <a:pt x="0" y="749721"/>
                  <a:pt x="70823" y="416805"/>
                  <a:pt x="198898" y="114001"/>
                </a:cubicBezTo>
                <a:close/>
              </a:path>
            </a:pathLst>
          </a:custGeom>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095999" y="707132"/>
            <a:ext cx="3667125" cy="2387600"/>
          </a:xfrm>
        </p:spPr>
        <p:txBody>
          <a:bodyPr>
            <a:normAutofit/>
          </a:bodyPr>
          <a:lstStyle/>
          <a:p>
            <a:pPr algn="l"/>
            <a:r>
              <a:rPr lang="en-US" sz="3500" b="1" dirty="0">
                <a:solidFill>
                  <a:schemeClr val="bg1"/>
                </a:solidFill>
                <a:latin typeface="Luminari" panose="02000505000000020004" pitchFamily="2" charset="0"/>
                <a:cs typeface="Cavolini" panose="03000502040302020204" pitchFamily="66" charset="0"/>
              </a:rPr>
              <a:t>Conversation club</a:t>
            </a:r>
            <a:br>
              <a:rPr lang="en-US" sz="3500" b="1" dirty="0">
                <a:solidFill>
                  <a:schemeClr val="bg1"/>
                </a:solidFill>
                <a:latin typeface="Luminari" panose="02000505000000020004" pitchFamily="2" charset="0"/>
                <a:cs typeface="Cavolini" panose="03000502040302020204" pitchFamily="66" charset="0"/>
              </a:rPr>
            </a:br>
            <a:r>
              <a:rPr lang="en-US" sz="3500" b="1" dirty="0">
                <a:solidFill>
                  <a:schemeClr val="bg1"/>
                </a:solidFill>
                <a:latin typeface="Luminari" panose="02000505000000020004" pitchFamily="2" charset="0"/>
                <a:cs typeface="Cavolini" panose="03000502040302020204" pitchFamily="66" charset="0"/>
              </a:rPr>
              <a:t>Nov 8</a:t>
            </a:r>
            <a:r>
              <a:rPr lang="en-US" sz="3500" b="1" baseline="30000" dirty="0">
                <a:solidFill>
                  <a:schemeClr val="bg1"/>
                </a:solidFill>
                <a:latin typeface="Luminari" panose="02000505000000020004" pitchFamily="2" charset="0"/>
                <a:cs typeface="Cavolini" panose="03000502040302020204" pitchFamily="66" charset="0"/>
              </a:rPr>
              <a:t>th</a:t>
            </a:r>
            <a:r>
              <a:rPr lang="en-US" sz="3500" b="1" dirty="0">
                <a:solidFill>
                  <a:schemeClr val="bg1"/>
                </a:solidFill>
                <a:latin typeface="Luminari" panose="02000505000000020004" pitchFamily="2" charset="0"/>
                <a:cs typeface="Cavolini" panose="03000502040302020204" pitchFamily="66" charset="0"/>
              </a:rPr>
              <a:t>, 7:30 pm </a:t>
            </a:r>
          </a:p>
        </p:txBody>
      </p:sp>
      <p:sp>
        <p:nvSpPr>
          <p:cNvPr id="3" name="Subtitle 2"/>
          <p:cNvSpPr>
            <a:spLocks noGrp="1"/>
          </p:cNvSpPr>
          <p:nvPr>
            <p:ph type="subTitle" idx="1"/>
          </p:nvPr>
        </p:nvSpPr>
        <p:spPr>
          <a:xfrm>
            <a:off x="6096000" y="3494783"/>
            <a:ext cx="3667124" cy="2201159"/>
          </a:xfrm>
        </p:spPr>
        <p:txBody>
          <a:bodyPr>
            <a:normAutofit/>
          </a:bodyPr>
          <a:lstStyle/>
          <a:p>
            <a:pPr algn="l"/>
            <a:r>
              <a:rPr lang="en-US" sz="2000" b="1">
                <a:solidFill>
                  <a:schemeClr val="bg1"/>
                </a:solidFill>
                <a:latin typeface="Luminari" panose="02000505000000020004" pitchFamily="2" charset="0"/>
                <a:ea typeface="+mj-ea"/>
                <a:cs typeface="Cavolini" panose="03000502040302020204" pitchFamily="66" charset="0"/>
              </a:rPr>
              <a:t>TESL-3050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p:cNvSpPr>
            <a:spLocks noGrp="1" noRot="1" noChangeAspect="1" noMove="1" noResize="1" noEditPoints="1" noAdjustHandles="1" noChangeArrowheads="1" noChangeShapeType="1" noTextEdit="1"/>
          </p:cNvSpPr>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orm's eye view of the feet of a person running on the road"/>
          <p:cNvPicPr>
            <a:picLocks noChangeAspect="1"/>
          </p:cNvPicPr>
          <p:nvPr/>
        </p:nvPicPr>
        <p:blipFill rotWithShape="1">
          <a:blip r:embed="rId2">
            <a:alphaModFix amt="50000"/>
          </a:blip>
          <a:srcRect b="11765"/>
          <a:stretch>
            <a:fillRect/>
          </a:stretch>
        </p:blipFill>
        <p:spPr>
          <a:xfrm>
            <a:off x="20" y="1"/>
            <a:ext cx="12191980" cy="6857999"/>
          </a:xfrm>
          <a:prstGeom prst="rect">
            <a:avLst/>
          </a:prstGeom>
          <a:solidFill>
            <a:schemeClr val="bg1"/>
          </a:solidFill>
        </p:spPr>
      </p:pic>
      <p:sp>
        <p:nvSpPr>
          <p:cNvPr id="2" name="Title 1"/>
          <p:cNvSpPr>
            <a:spLocks noGrp="1"/>
          </p:cNvSpPr>
          <p:nvPr>
            <p:ph type="title"/>
          </p:nvPr>
        </p:nvSpPr>
        <p:spPr>
          <a:xfrm>
            <a:off x="1604962" y="149942"/>
            <a:ext cx="9144000" cy="1098395"/>
          </a:xfrm>
          <a:solidFill>
            <a:schemeClr val="tx1"/>
          </a:solidFill>
        </p:spPr>
        <p:txBody>
          <a:bodyPr vert="horz" lIns="91440" tIns="45720" rIns="91440" bIns="45720" rtlCol="0" anchor="b">
            <a:normAutofit/>
          </a:bodyPr>
          <a:lstStyle/>
          <a:p>
            <a:pPr algn="ctr"/>
            <a:r>
              <a:rPr lang="en-US" sz="6000" b="1" dirty="0">
                <a:solidFill>
                  <a:srgbClr val="FF0000"/>
                </a:solidFill>
              </a:rPr>
              <a:t>EXIT TICKET</a:t>
            </a:r>
          </a:p>
        </p:txBody>
      </p:sp>
      <p:sp>
        <p:nvSpPr>
          <p:cNvPr id="3" name="Content Placeholder 2"/>
          <p:cNvSpPr>
            <a:spLocks noGrp="1"/>
          </p:cNvSpPr>
          <p:nvPr>
            <p:ph idx="1"/>
          </p:nvPr>
        </p:nvSpPr>
        <p:spPr>
          <a:xfrm>
            <a:off x="1604962" y="1773393"/>
            <a:ext cx="9144000" cy="1427007"/>
          </a:xfrm>
          <a:solidFill>
            <a:schemeClr val="bg1"/>
          </a:solidFill>
        </p:spPr>
        <p:txBody>
          <a:bodyPr vert="horz" lIns="91440" tIns="45720" rIns="91440" bIns="45720" rtlCol="0">
            <a:normAutofit/>
          </a:bodyPr>
          <a:lstStyle/>
          <a:p>
            <a:pPr marL="0" indent="0" algn="ctr">
              <a:buNone/>
            </a:pPr>
            <a:r>
              <a:rPr lang="en-CA" sz="3800" b="1" i="0" u="none" strike="noStrike" dirty="0">
                <a:effectLst/>
                <a:latin typeface="Circular"/>
              </a:rPr>
              <a:t>What’s one change I can make to improve the way you learn in this class?</a:t>
            </a:r>
          </a:p>
          <a:p>
            <a:pPr marL="0" indent="0" algn="ctr">
              <a:buNone/>
            </a:pPr>
            <a:endParaRPr lang="en-US" sz="2400" dirty="0">
              <a:solidFill>
                <a:srgbClr val="FFFFFF"/>
              </a:solidFill>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1641752"/>
            <a:ext cx="4391024" cy="1323439"/>
          </a:xfrm>
        </p:spPr>
        <p:txBody>
          <a:bodyPr anchor="t">
            <a:normAutofit/>
          </a:bodyPr>
          <a:lstStyle/>
          <a:p>
            <a:r>
              <a:rPr lang="en-US" sz="3100" dirty="0">
                <a:solidFill>
                  <a:schemeClr val="bg1"/>
                </a:solidFill>
                <a:latin typeface="Engravers MT" panose="02090707080505020304" pitchFamily="18" charset="77"/>
              </a:rPr>
              <a:t>Today’s Topic: Fitness </a:t>
            </a:r>
          </a:p>
        </p:txBody>
      </p:sp>
      <p:sp>
        <p:nvSpPr>
          <p:cNvPr id="3" name="Content Placeholder 2"/>
          <p:cNvSpPr>
            <a:spLocks noGrp="1"/>
          </p:cNvSpPr>
          <p:nvPr>
            <p:ph idx="1"/>
          </p:nvPr>
        </p:nvSpPr>
        <p:spPr>
          <a:xfrm>
            <a:off x="838200" y="3146400"/>
            <a:ext cx="4391024" cy="3382988"/>
          </a:xfrm>
        </p:spPr>
        <p:txBody>
          <a:bodyPr>
            <a:normAutofit/>
          </a:bodyPr>
          <a:lstStyle/>
          <a:p>
            <a:pPr marL="0" indent="0">
              <a:buNone/>
            </a:pPr>
            <a:r>
              <a:rPr lang="en-US" sz="2400" dirty="0">
                <a:solidFill>
                  <a:schemeClr val="bg1">
                    <a:alpha val="80000"/>
                  </a:schemeClr>
                </a:solidFill>
              </a:rPr>
              <a:t>How many times do you exercise per week? </a:t>
            </a:r>
          </a:p>
          <a:p>
            <a:pPr marL="0" indent="0">
              <a:buNone/>
            </a:pPr>
            <a:endParaRPr lang="en-US" sz="2400" dirty="0">
              <a:solidFill>
                <a:schemeClr val="bg1">
                  <a:alpha val="80000"/>
                </a:schemeClr>
              </a:solidFill>
            </a:endParaRPr>
          </a:p>
          <a:p>
            <a:pPr marL="514350" indent="-514350">
              <a:buAutoNum type="alphaUcPeriod"/>
            </a:pPr>
            <a:r>
              <a:rPr lang="en-US" sz="2400" dirty="0">
                <a:solidFill>
                  <a:schemeClr val="bg1">
                    <a:alpha val="80000"/>
                  </a:schemeClr>
                </a:solidFill>
              </a:rPr>
              <a:t>3-4 times</a:t>
            </a:r>
            <a:r>
              <a:rPr lang="en-US" sz="2400" dirty="0">
                <a:solidFill>
                  <a:schemeClr val="tx1">
                    <a:alpha val="80000"/>
                  </a:schemeClr>
                </a:solidFill>
              </a:rPr>
              <a:t> </a:t>
            </a:r>
            <a:r>
              <a:rPr lang="en-US" sz="2400" dirty="0">
                <a:solidFill>
                  <a:schemeClr val="bg1">
                    <a:alpha val="80000"/>
                  </a:schemeClr>
                </a:solidFill>
              </a:rPr>
              <a:t>a week</a:t>
            </a:r>
          </a:p>
          <a:p>
            <a:pPr marL="514350" indent="-514350">
              <a:buAutoNum type="alphaUcPeriod"/>
            </a:pPr>
            <a:r>
              <a:rPr lang="en-US" sz="2400" dirty="0">
                <a:solidFill>
                  <a:schemeClr val="bg1">
                    <a:alpha val="80000"/>
                  </a:schemeClr>
                </a:solidFill>
              </a:rPr>
              <a:t>Never</a:t>
            </a:r>
          </a:p>
          <a:p>
            <a:pPr marL="514350" indent="-514350">
              <a:buAutoNum type="alphaUcPeriod"/>
            </a:pPr>
            <a:r>
              <a:rPr lang="en-US" sz="2400" dirty="0">
                <a:solidFill>
                  <a:schemeClr val="bg1">
                    <a:alpha val="80000"/>
                  </a:schemeClr>
                </a:solidFill>
              </a:rPr>
              <a:t>I enjoy sleeping</a:t>
            </a:r>
          </a:p>
          <a:p>
            <a:pPr marL="514350" indent="-514350">
              <a:buAutoNum type="alphaUcPeriod"/>
            </a:pPr>
            <a:r>
              <a:rPr lang="en-US" sz="2400" dirty="0">
                <a:solidFill>
                  <a:schemeClr val="bg1">
                    <a:alpha val="80000"/>
                  </a:schemeClr>
                </a:solidFill>
              </a:rPr>
              <a:t>1-2 times a week </a:t>
            </a:r>
          </a:p>
          <a:p>
            <a:pPr marL="514350" indent="-514350">
              <a:buAutoNum type="alphaUcPeriod"/>
            </a:pPr>
            <a:endParaRPr lang="en-US" sz="2400" dirty="0">
              <a:solidFill>
                <a:schemeClr val="bg1">
                  <a:alpha val="80000"/>
                </a:schemeClr>
              </a:solidFill>
            </a:endParaRPr>
          </a:p>
          <a:p>
            <a:pPr marL="514350" indent="-514350">
              <a:buAutoNum type="alphaUcPeriod"/>
            </a:pPr>
            <a:endParaRPr lang="en-US" sz="2400" dirty="0">
              <a:solidFill>
                <a:schemeClr val="bg1">
                  <a:alpha val="80000"/>
                </a:schemeClr>
              </a:solidFill>
            </a:endParaRPr>
          </a:p>
        </p:txBody>
      </p:sp>
      <p:pic>
        <p:nvPicPr>
          <p:cNvPr id="2050" name="Picture 2" descr="Funny Body Builders Stock Photo 204511198 | Shutterstock"/>
          <p:cNvPicPr>
            <a:picLocks noChangeAspect="1" noChangeArrowheads="1"/>
          </p:cNvPicPr>
          <p:nvPr/>
        </p:nvPicPr>
        <p:blipFill rotWithShape="1">
          <a:blip r:embed="rId2">
            <a:extLst>
              <a:ext uri="{28A0092B-C50C-407E-A947-70E740481C1C}">
                <a14:useLocalDpi xmlns:a14="http://schemas.microsoft.com/office/drawing/2010/main" val="0"/>
              </a:ext>
            </a:extLst>
          </a:blip>
          <a:srcRect l="8790" r="11038" b="1"/>
          <a:stretch>
            <a:fillRect/>
          </a:stretch>
        </p:blipFill>
        <p:spPr bwMode="auto">
          <a:xfrm>
            <a:off x="6096000" y="841375"/>
            <a:ext cx="5260975" cy="464502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2057" name="Group 2056"/>
          <p:cNvGrpSpPr>
            <a:grpSpLocks noGrp="1" noUngrp="1" noRot="1" noChangeAspect="1" noMove="1" noResize="1"/>
          </p:cNvGrpSpPr>
          <p:nvPr/>
        </p:nvGrpSpPr>
        <p:grpSpPr>
          <a:xfrm>
            <a:off x="6096000" y="4138312"/>
            <a:ext cx="5260975" cy="1410656"/>
            <a:chOff x="6096000" y="4138312"/>
            <a:chExt cx="5260975" cy="1410656"/>
          </a:xfrm>
        </p:grpSpPr>
        <p:sp>
          <p:nvSpPr>
            <p:cNvPr id="2058" name="Freeform: Shape 2057"/>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1489" y="553993"/>
            <a:ext cx="11472862" cy="1147031"/>
          </a:xfrm>
        </p:spPr>
        <p:txBody>
          <a:bodyPr anchor="t">
            <a:normAutofit/>
          </a:bodyPr>
          <a:lstStyle/>
          <a:p>
            <a:pPr algn="ctr"/>
            <a:r>
              <a:rPr lang="en-US" sz="2800" dirty="0">
                <a:solidFill>
                  <a:schemeClr val="bg1"/>
                </a:solidFill>
                <a:latin typeface="Engravers MT" panose="02090707080505020304" pitchFamily="18" charset="77"/>
              </a:rPr>
              <a:t>which one OF THESE PICTURES IS Healthy living? </a:t>
            </a:r>
          </a:p>
        </p:txBody>
      </p:sp>
      <p:grpSp>
        <p:nvGrpSpPr>
          <p:cNvPr id="2057" name="Group 2056"/>
          <p:cNvGrpSpPr>
            <a:grpSpLocks noGrp="1" noUngrp="1" noRot="1" noChangeAspect="1" noMove="1" noResize="1"/>
          </p:cNvGrpSpPr>
          <p:nvPr/>
        </p:nvGrpSpPr>
        <p:grpSpPr>
          <a:xfrm>
            <a:off x="6096000" y="4138312"/>
            <a:ext cx="5260975" cy="1410656"/>
            <a:chOff x="6096000" y="4138312"/>
            <a:chExt cx="5260975" cy="1410656"/>
          </a:xfrm>
        </p:grpSpPr>
        <p:sp>
          <p:nvSpPr>
            <p:cNvPr id="2058" name="Freeform: Shape 2057"/>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5122" name="Picture 2" descr="Fat Man Eating Donuts Stock Photo - Download Image Now - Eating, Doughnut,  Overweigh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57611" y="1804595"/>
            <a:ext cx="3111500" cy="20701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Thick Guy Drinking Alcohol Beverage Stock Photo, Picture And Royalty Free  Image. Image 687512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830" y="4300202"/>
            <a:ext cx="34290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ealthy Eating For Positive Study Benefits - Unicaf - Scholarship Program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6722" y="1815616"/>
            <a:ext cx="3503415" cy="2136970"/>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Joey Chestnut Once Again Devours the Competition at Nathan's Famous Hot Dog  Eating Contest | Vanity Fai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48947" y="4300202"/>
            <a:ext cx="3481190" cy="2286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00088" y="1972822"/>
            <a:ext cx="757237" cy="369332"/>
          </a:xfrm>
          <a:prstGeom prst="rect">
            <a:avLst/>
          </a:prstGeom>
          <a:noFill/>
        </p:spPr>
        <p:txBody>
          <a:bodyPr wrap="square" rtlCol="0">
            <a:spAutoFit/>
          </a:bodyPr>
          <a:lstStyle/>
          <a:p>
            <a:r>
              <a:rPr lang="en-US" dirty="0">
                <a:solidFill>
                  <a:schemeClr val="bg1"/>
                </a:solidFill>
              </a:rPr>
              <a:t>A</a:t>
            </a:r>
          </a:p>
        </p:txBody>
      </p:sp>
      <p:sp>
        <p:nvSpPr>
          <p:cNvPr id="7" name="TextBox 6"/>
          <p:cNvSpPr txBox="1"/>
          <p:nvPr/>
        </p:nvSpPr>
        <p:spPr>
          <a:xfrm>
            <a:off x="6073775" y="2171776"/>
            <a:ext cx="552947" cy="369332"/>
          </a:xfrm>
          <a:prstGeom prst="rect">
            <a:avLst/>
          </a:prstGeom>
          <a:noFill/>
        </p:spPr>
        <p:txBody>
          <a:bodyPr wrap="square" rtlCol="0">
            <a:spAutoFit/>
          </a:bodyPr>
          <a:lstStyle/>
          <a:p>
            <a:r>
              <a:rPr lang="en-US" dirty="0">
                <a:solidFill>
                  <a:schemeClr val="bg1"/>
                </a:solidFill>
              </a:rPr>
              <a:t>C</a:t>
            </a:r>
          </a:p>
        </p:txBody>
      </p:sp>
      <p:sp>
        <p:nvSpPr>
          <p:cNvPr id="8" name="TextBox 7"/>
          <p:cNvSpPr txBox="1"/>
          <p:nvPr/>
        </p:nvSpPr>
        <p:spPr>
          <a:xfrm>
            <a:off x="326628" y="4948303"/>
            <a:ext cx="757237" cy="369332"/>
          </a:xfrm>
          <a:prstGeom prst="rect">
            <a:avLst/>
          </a:prstGeom>
          <a:noFill/>
        </p:spPr>
        <p:txBody>
          <a:bodyPr wrap="square" rtlCol="0">
            <a:spAutoFit/>
          </a:bodyPr>
          <a:lstStyle/>
          <a:p>
            <a:r>
              <a:rPr lang="en-US" dirty="0">
                <a:solidFill>
                  <a:schemeClr val="bg1"/>
                </a:solidFill>
              </a:rPr>
              <a:t>B</a:t>
            </a:r>
          </a:p>
        </p:txBody>
      </p:sp>
      <p:sp>
        <p:nvSpPr>
          <p:cNvPr id="9" name="TextBox 8"/>
          <p:cNvSpPr txBox="1"/>
          <p:nvPr/>
        </p:nvSpPr>
        <p:spPr>
          <a:xfrm>
            <a:off x="5931446" y="4413455"/>
            <a:ext cx="552947" cy="369332"/>
          </a:xfrm>
          <a:prstGeom prst="rect">
            <a:avLst/>
          </a:prstGeom>
          <a:noFill/>
        </p:spPr>
        <p:txBody>
          <a:bodyPr wrap="square" rtlCol="0">
            <a:spAutoFit/>
          </a:bodyPr>
          <a:lstStyle/>
          <a:p>
            <a:r>
              <a:rPr lang="en-US" dirty="0">
                <a:solidFill>
                  <a:schemeClr val="bg1"/>
                </a:solidFill>
              </a:rPr>
              <a:t>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p:cNvGrpSpPr>
            <a:grpSpLocks noGrp="1" noUngrp="1" noRot="1" noChangeAspect="1" noMove="1" noResize="1"/>
          </p:cNvGrpSpPr>
          <p:nvPr/>
        </p:nvGrpSpPr>
        <p:grpSpPr>
          <a:xfrm>
            <a:off x="6096000" y="4138312"/>
            <a:ext cx="5260975" cy="1410656"/>
            <a:chOff x="6096000" y="4138312"/>
            <a:chExt cx="5260975" cy="1410656"/>
          </a:xfrm>
        </p:grpSpPr>
        <p:sp>
          <p:nvSpPr>
            <p:cNvPr id="2058" name="Freeform: Shape 2057"/>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Title 4"/>
          <p:cNvSpPr>
            <a:spLocks noGrp="1"/>
          </p:cNvSpPr>
          <p:nvPr>
            <p:ph type="title"/>
          </p:nvPr>
        </p:nvSpPr>
        <p:spPr>
          <a:xfrm>
            <a:off x="428626" y="377825"/>
            <a:ext cx="6872286" cy="931207"/>
          </a:xfrm>
        </p:spPr>
        <p:txBody>
          <a:bodyPr>
            <a:normAutofit/>
          </a:bodyPr>
          <a:lstStyle/>
          <a:p>
            <a:r>
              <a:rPr lang="en-US" sz="2400" dirty="0">
                <a:solidFill>
                  <a:schemeClr val="bg1"/>
                </a:solidFill>
                <a:latin typeface="Engravers MT" panose="02090707080505020304" pitchFamily="18" charset="77"/>
              </a:rPr>
              <a:t>How has Fitness Helped you?</a:t>
            </a:r>
            <a:endParaRPr lang="en-US" sz="2400" dirty="0">
              <a:latin typeface="Engravers MT" panose="02090707080505020304" pitchFamily="18" charset="77"/>
            </a:endParaRPr>
          </a:p>
        </p:txBody>
      </p:sp>
      <p:pic>
        <p:nvPicPr>
          <p:cNvPr id="7170" name="Picture 2" descr="There are some terrible people at the gy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025" y="4138312"/>
            <a:ext cx="2622550" cy="2341863"/>
          </a:xfrm>
          <a:prstGeom prst="rect">
            <a:avLst/>
          </a:prstGeom>
          <a:noFill/>
          <a:extLst>
            <a:ext uri="{909E8E84-426E-40DD-AFC4-6F175D3DCCD1}">
              <a14:hiddenFill xmlns:a14="http://schemas.microsoft.com/office/drawing/2010/main">
                <a:solidFill>
                  <a:srgbClr val="FFFFFF"/>
                </a:solidFill>
              </a14:hiddenFill>
            </a:ext>
          </a:extLst>
        </p:spPr>
      </p:pic>
      <p:sp>
        <p:nvSpPr>
          <p:cNvPr id="8" name="Title 4"/>
          <p:cNvSpPr txBox="1"/>
          <p:nvPr/>
        </p:nvSpPr>
        <p:spPr>
          <a:xfrm>
            <a:off x="428625" y="1309032"/>
            <a:ext cx="10928349" cy="14106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a:solidFill>
                  <a:schemeClr val="bg1"/>
                </a:solidFill>
                <a:latin typeface="Engravers MT" panose="02090707080505020304" pitchFamily="18" charset="77"/>
              </a:rPr>
              <a:t>For example: </a:t>
            </a:r>
          </a:p>
          <a:p>
            <a:endParaRPr lang="en-US" sz="2400" dirty="0">
              <a:solidFill>
                <a:schemeClr val="bg1"/>
              </a:solidFill>
              <a:latin typeface="Engravers MT" panose="02090707080505020304" pitchFamily="18" charset="77"/>
            </a:endParaRPr>
          </a:p>
          <a:p>
            <a:r>
              <a:rPr lang="en-US" sz="2400" dirty="0">
                <a:solidFill>
                  <a:schemeClr val="bg1"/>
                </a:solidFill>
                <a:latin typeface="Engravers MT" panose="02090707080505020304" pitchFamily="18" charset="77"/>
              </a:rPr>
              <a:t>Fitness has helped me by Reducing my stress  </a:t>
            </a:r>
            <a:endParaRPr lang="en-US" sz="2400" dirty="0">
              <a:latin typeface="Engravers MT" panose="02090707080505020304" pitchFamily="18" charset="77"/>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p:cNvGrpSpPr>
            <a:grpSpLocks noGrp="1" noUngrp="1" noRot="1" noChangeAspect="1" noMove="1" noResize="1"/>
          </p:cNvGrpSpPr>
          <p:nvPr/>
        </p:nvGrpSpPr>
        <p:grpSpPr>
          <a:xfrm>
            <a:off x="6096000" y="4138312"/>
            <a:ext cx="5260975" cy="1410656"/>
            <a:chOff x="6096000" y="4138312"/>
            <a:chExt cx="5260975" cy="1410656"/>
          </a:xfrm>
        </p:grpSpPr>
        <p:sp>
          <p:nvSpPr>
            <p:cNvPr id="2058" name="Freeform: Shape 2057"/>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Title 4"/>
          <p:cNvSpPr>
            <a:spLocks noGrp="1"/>
          </p:cNvSpPr>
          <p:nvPr>
            <p:ph type="title"/>
          </p:nvPr>
        </p:nvSpPr>
        <p:spPr>
          <a:xfrm>
            <a:off x="428626" y="377825"/>
            <a:ext cx="10928348" cy="931207"/>
          </a:xfrm>
        </p:spPr>
        <p:txBody>
          <a:bodyPr>
            <a:normAutofit/>
          </a:bodyPr>
          <a:lstStyle/>
          <a:p>
            <a:pPr algn="ctr"/>
            <a:r>
              <a:rPr lang="en-US" sz="2400" dirty="0">
                <a:solidFill>
                  <a:schemeClr val="bg1"/>
                </a:solidFill>
                <a:latin typeface="Cavolini" panose="03000502040302020204" pitchFamily="66" charset="0"/>
                <a:cs typeface="Cavolini" panose="03000502040302020204" pitchFamily="66" charset="0"/>
              </a:rPr>
              <a:t>How do you plan to improve your health? </a:t>
            </a:r>
            <a:endParaRPr lang="en-US" sz="2400" dirty="0">
              <a:latin typeface="Cavolini" panose="03000502040302020204" pitchFamily="66" charset="0"/>
              <a:cs typeface="Cavolini" panose="03000502040302020204" pitchFamily="66" charset="0"/>
            </a:endParaRPr>
          </a:p>
        </p:txBody>
      </p:sp>
      <p:pic>
        <p:nvPicPr>
          <p:cNvPr id="9218" name="Picture 2" descr="Fitness Blen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6" y="1686857"/>
            <a:ext cx="4038600" cy="201930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7 Heart Benefits of Exercise | Johns Hopkins Medici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9675" y="1580672"/>
            <a:ext cx="33274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These Exercises Are Best for Quick Results in Time for Summ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7013" y="4244497"/>
            <a:ext cx="3289300" cy="2476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p:cNvGrpSpPr>
            <a:grpSpLocks noGrp="1" noUngrp="1" noRot="1" noChangeAspect="1" noMove="1" noResize="1"/>
          </p:cNvGrpSpPr>
          <p:nvPr/>
        </p:nvGrpSpPr>
        <p:grpSpPr>
          <a:xfrm>
            <a:off x="6096000" y="4138312"/>
            <a:ext cx="5260975" cy="1410656"/>
            <a:chOff x="6096000" y="4138312"/>
            <a:chExt cx="5260975" cy="1410656"/>
          </a:xfrm>
        </p:grpSpPr>
        <p:sp>
          <p:nvSpPr>
            <p:cNvPr id="2058" name="Freeform: Shape 2057"/>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p:cNvSpPr/>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Title 4"/>
          <p:cNvSpPr>
            <a:spLocks noGrp="1"/>
          </p:cNvSpPr>
          <p:nvPr>
            <p:ph type="title"/>
          </p:nvPr>
        </p:nvSpPr>
        <p:spPr>
          <a:xfrm>
            <a:off x="428626" y="755650"/>
            <a:ext cx="10928348" cy="2587046"/>
          </a:xfr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p:spPr>
        <p:txBody>
          <a:bodyPr>
            <a:normAutofit/>
          </a:bodyPr>
          <a:lstStyle/>
          <a:p>
            <a:br>
              <a:rPr lang="en-US" sz="2400" b="1" dirty="0">
                <a:latin typeface="Engravers MT" panose="02090707080505020304" pitchFamily="18" charset="77"/>
              </a:rPr>
            </a:br>
            <a:r>
              <a:rPr lang="en-US" sz="2400" b="1" dirty="0">
                <a:latin typeface="+mn-lt"/>
              </a:rPr>
              <a:t>Game #1: Create a Story </a:t>
            </a:r>
            <a:br>
              <a:rPr lang="en-US" sz="2400" b="1" dirty="0">
                <a:latin typeface="+mn-lt"/>
              </a:rPr>
            </a:br>
            <a:r>
              <a:rPr lang="en-US" sz="2400" b="1" dirty="0">
                <a:latin typeface="+mn-lt"/>
              </a:rPr>
              <a:t>                                          </a:t>
            </a:r>
            <a:br>
              <a:rPr lang="en-US" sz="2400" b="1" dirty="0">
                <a:latin typeface="+mn-lt"/>
              </a:rPr>
            </a:br>
            <a:r>
              <a:rPr lang="en-US" sz="2400" b="1" dirty="0">
                <a:latin typeface="+mn-lt"/>
              </a:rPr>
              <a:t>Your superpower is the ability to make people sing, dance and jump randomly. You notice that every time you go to the gym, there is a certain person that bully’s and pushes people out of his way. Create a funny story on how you would take care this person. Each Breakout room will have a different set of powers? </a:t>
            </a:r>
            <a:endParaRPr lang="en-US" sz="2400" dirty="0">
              <a:solidFill>
                <a:schemeClr val="bg1"/>
              </a:solidFill>
              <a:latin typeface="Engravers MT" panose="02090707080505020304" pitchFamily="18" charset="77"/>
            </a:endParaRPr>
          </a:p>
        </p:txBody>
      </p:sp>
      <p:pic>
        <p:nvPicPr>
          <p:cNvPr id="11272" name="Picture 8" descr="That Time Steve Carell's Head Was Set on Fire – Literally – for 'Bruce  Almighty' (Vide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025" y="3826808"/>
            <a:ext cx="35433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11274" name="Picture 10" descr="Are You the Douchebag at Your Gym? - Muscle &amp; Fitness Email Archiv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5538" y="3956050"/>
            <a:ext cx="3810000" cy="2146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34" name="Rectangle 1333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838200" y="448721"/>
            <a:ext cx="4707671" cy="1225650"/>
          </a:xfrm>
        </p:spPr>
        <p:txBody>
          <a:bodyPr vert="horz" lIns="91440" tIns="45720" rIns="91440" bIns="45720" rtlCol="0" anchor="b">
            <a:normAutofit/>
          </a:bodyPr>
          <a:lstStyle/>
          <a:p>
            <a:r>
              <a:rPr lang="en-US" sz="3800" kern="1200">
                <a:solidFill>
                  <a:schemeClr val="bg1"/>
                </a:solidFill>
                <a:latin typeface="+mj-lt"/>
                <a:ea typeface="+mj-ea"/>
                <a:cs typeface="+mj-cs"/>
              </a:rPr>
              <a:t>Game #1</a:t>
            </a:r>
          </a:p>
        </p:txBody>
      </p:sp>
      <p:cxnSp>
        <p:nvCxnSpPr>
          <p:cNvPr id="13336" name="Straight Connector 13335"/>
          <p:cNvCxnSpPr>
            <a:cxnSpLocks noGrp="1" noRot="1" noChangeAspect="1" noMove="1" noResize="1" noEditPoints="1" noAdjustHandles="1" noChangeArrowheads="1" noChangeShapeType="1"/>
          </p:cNvCxnSpPr>
          <p:nvPr/>
        </p:nvCxnSpPr>
        <p:spPr>
          <a:xfrm flipH="1">
            <a:off x="831873"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itle 1"/>
          <p:cNvSpPr txBox="1"/>
          <p:nvPr/>
        </p:nvSpPr>
        <p:spPr>
          <a:xfrm>
            <a:off x="897769" y="1909192"/>
            <a:ext cx="4586513" cy="3647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228600">
              <a:spcAft>
                <a:spcPts val="600"/>
              </a:spcAft>
              <a:buFont typeface="Arial" panose="020B0604020202020204" pitchFamily="34" charset="0"/>
              <a:buChar char="•"/>
            </a:pPr>
            <a:r>
              <a:rPr lang="en-US" sz="1600" b="1" dirty="0">
                <a:solidFill>
                  <a:schemeClr val="bg1"/>
                </a:solidFill>
                <a:latin typeface="+mn-lt"/>
                <a:ea typeface="+mn-ea"/>
                <a:cs typeface="+mn-cs"/>
              </a:rPr>
              <a:t>After having encountered this induvial at the gym, I decided to put a stop to his garbage. One day, I got to the gym before him. I waited for him at a distance. When he entered the gym, and as many saw him enter, I decided to then release my powers. I first started with him jumping. Upon that, everyone started laughing as the bully jumped uncontrollably. Immediately following this, I threw him my other powers of singing and dancing, to which he danced, “beat it” from Michael Jackson. People once again, laughed and took pictures. The bully could not take this humiliation and left. Moreover, this act  was posted everywhere on the internet. The bully never returned. </a:t>
            </a:r>
          </a:p>
        </p:txBody>
      </p:sp>
      <p:pic>
        <p:nvPicPr>
          <p:cNvPr id="13316" name="Picture 4" descr="Idiots-in-the-gym | Funny gym pictures, Gym fail, Gym humor"/>
          <p:cNvPicPr>
            <a:picLocks noChangeAspect="1" noChangeArrowheads="1"/>
          </p:cNvPicPr>
          <p:nvPr/>
        </p:nvPicPr>
        <p:blipFill rotWithShape="1">
          <a:blip r:embed="rId2">
            <a:extLst>
              <a:ext uri="{28A0092B-C50C-407E-A947-70E740481C1C}">
                <a14:useLocalDpi xmlns:a14="http://schemas.microsoft.com/office/drawing/2010/main" val="0"/>
              </a:ext>
            </a:extLst>
          </a:blip>
          <a:srcRect t="6927" r="-3" b="16923"/>
          <a:stretch>
            <a:fillRect/>
          </a:stretch>
        </p:blipFill>
        <p:spPr bwMode="auto">
          <a:xfrm>
            <a:off x="6525453" y="1"/>
            <a:ext cx="5666547" cy="3398024"/>
          </a:xfrm>
          <a:prstGeom prst="rect">
            <a:avLst/>
          </a:prstGeom>
          <a:noFill/>
          <a:extLst>
            <a:ext uri="{909E8E84-426E-40DD-AFC4-6F175D3DCCD1}">
              <a14:hiddenFill xmlns:a14="http://schemas.microsoft.com/office/drawing/2010/main">
                <a:solidFill>
                  <a:srgbClr val="FFFFFF"/>
                </a:solidFill>
              </a14:hiddenFill>
            </a:ext>
          </a:extLst>
        </p:spPr>
      </p:pic>
      <p:cxnSp>
        <p:nvCxnSpPr>
          <p:cNvPr id="13338" name="Straight Connector 13337"/>
          <p:cNvCxnSpPr>
            <a:cxnSpLocks noGrp="1" noRot="1" noChangeAspect="1" noMove="1" noResize="1" noEditPoints="1" noAdjustHandles="1" noChangeArrowheads="1" noChangeShapeType="1"/>
          </p:cNvCxnSpPr>
          <p:nvPr/>
        </p:nvCxnSpPr>
        <p:spPr>
          <a:xfrm flipH="1">
            <a:off x="6522277" y="3386960"/>
            <a:ext cx="56697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340" name="Straight Connector 13339"/>
          <p:cNvCxnSpPr>
            <a:cxnSpLocks noGrp="1" noRot="1" noChangeAspect="1" noMove="1" noResize="1" noEditPoints="1" noAdjustHandles="1" noChangeArrowheads="1" noChangeShapeType="1"/>
          </p:cNvCxnSpPr>
          <p:nvPr/>
        </p:nvCxnSpPr>
        <p:spPr>
          <a:xfrm flipH="1">
            <a:off x="834027"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314" name="Picture 2" descr="Heavy Metal Gym | Kamloops BC | Facebook"/>
          <p:cNvPicPr>
            <a:picLocks noChangeAspect="1" noChangeArrowheads="1"/>
          </p:cNvPicPr>
          <p:nvPr/>
        </p:nvPicPr>
        <p:blipFill rotWithShape="1">
          <a:blip r:embed="rId3">
            <a:extLst>
              <a:ext uri="{28A0092B-C50C-407E-A947-70E740481C1C}">
                <a14:useLocalDpi xmlns:a14="http://schemas.microsoft.com/office/drawing/2010/main" val="0"/>
              </a:ext>
            </a:extLst>
          </a:blip>
          <a:srcRect t="11828" r="1" b="6487"/>
          <a:stretch>
            <a:fillRect/>
          </a:stretch>
        </p:blipFill>
        <p:spPr bwMode="auto">
          <a:xfrm>
            <a:off x="6522277" y="3398024"/>
            <a:ext cx="5669723" cy="34690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Game #2: In this game you will create a fitness plan for yourself</a:t>
            </a:r>
          </a:p>
        </p:txBody>
      </p:sp>
      <p:sp>
        <p:nvSpPr>
          <p:cNvPr id="3" name="Content Placeholder 2"/>
          <p:cNvSpPr>
            <a:spLocks noGrp="1"/>
          </p:cNvSpPr>
          <p:nvPr>
            <p:ph idx="1"/>
          </p:nvPr>
        </p:nvSpPr>
        <p:spPr/>
        <p:txBody>
          <a:bodyPr/>
          <a:lstStyle/>
          <a:p>
            <a:pPr marL="914400" lvl="2" indent="0">
              <a:buNone/>
            </a:pPr>
            <a:r>
              <a:rPr lang="en-US" dirty="0"/>
              <a:t>	</a:t>
            </a:r>
            <a:br>
              <a:rPr lang="en-US" dirty="0"/>
            </a:br>
            <a:r>
              <a:rPr lang="en-US" dirty="0"/>
              <a:t>	Exercises			Food(s)		     Days of the week</a:t>
            </a:r>
            <a:br>
              <a:rPr lang="en-US" dirty="0"/>
            </a:br>
            <a:br>
              <a:rPr lang="en-US" dirty="0"/>
            </a:br>
            <a:br>
              <a:rPr lang="en-US" dirty="0"/>
            </a:br>
            <a:r>
              <a:rPr lang="en-US" dirty="0"/>
              <a:t>	Running				Vegetables	     Monday</a:t>
            </a:r>
          </a:p>
          <a:p>
            <a:pPr marL="914400" lvl="2" indent="0">
              <a:buNone/>
            </a:pPr>
            <a:r>
              <a:rPr lang="en-US" dirty="0"/>
              <a:t>	Walking				Spaghetti 	     Tuesday	</a:t>
            </a:r>
            <a:br>
              <a:rPr lang="en-US" dirty="0"/>
            </a:br>
            <a:r>
              <a:rPr lang="en-US" dirty="0"/>
              <a:t>	Weightlifting			Avocado		     Wednesday</a:t>
            </a:r>
          </a:p>
          <a:p>
            <a:pPr marL="914400" lvl="2" indent="0">
              <a:buNone/>
            </a:pPr>
            <a:r>
              <a:rPr lang="en-US" dirty="0"/>
              <a:t>	Hotdog eating contest		Chicken		     Thursday</a:t>
            </a:r>
          </a:p>
          <a:p>
            <a:pPr marL="914400" lvl="2" indent="0">
              <a:buNone/>
            </a:pPr>
            <a:r>
              <a:rPr lang="en-US" dirty="0"/>
              <a:t>	Beer Drinking			Pizza		     Friday</a:t>
            </a:r>
          </a:p>
          <a:p>
            <a:pPr marL="914400" lvl="2" indent="0">
              <a:buNone/>
            </a:pPr>
            <a:r>
              <a:rPr lang="en-US" dirty="0"/>
              <a:t>	Polka Dancing					     Saturday</a:t>
            </a:r>
          </a:p>
          <a:p>
            <a:pPr marL="914400" lvl="2" indent="0">
              <a:buNone/>
            </a:pPr>
            <a:r>
              <a:rPr lang="en-US" dirty="0"/>
              <a:t>							     Sunday	 </a:t>
            </a:r>
          </a:p>
        </p:txBody>
      </p:sp>
      <p:cxnSp>
        <p:nvCxnSpPr>
          <p:cNvPr id="7" name="Straight Connector 6"/>
          <p:cNvCxnSpPr/>
          <p:nvPr/>
        </p:nvCxnSpPr>
        <p:spPr>
          <a:xfrm>
            <a:off x="1702068" y="2600696"/>
            <a:ext cx="7410202"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86375" y="2614613"/>
            <a:ext cx="0" cy="3157537"/>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040707" y="2614613"/>
            <a:ext cx="0" cy="317145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112270" y="2600696"/>
            <a:ext cx="2374880"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a:xfrm>
            <a:off x="838200" y="669925"/>
            <a:ext cx="4508946" cy="1325563"/>
          </a:xfrm>
        </p:spPr>
        <p:txBody>
          <a:bodyPr anchor="b">
            <a:normAutofit/>
          </a:bodyPr>
          <a:lstStyle/>
          <a:p>
            <a:pPr algn="r"/>
            <a:r>
              <a:rPr lang="en-US" dirty="0">
                <a:solidFill>
                  <a:schemeClr val="bg1"/>
                </a:solidFill>
              </a:rPr>
              <a:t>Fitness Plan</a:t>
            </a:r>
          </a:p>
        </p:txBody>
      </p:sp>
      <p:cxnSp>
        <p:nvCxnSpPr>
          <p:cNvPr id="10" name="Straight Connector 9"/>
          <p:cNvCxnSpPr>
            <a:cxnSpLocks noGrp="1" noRot="1" noChangeAspect="1" noMove="1" noResize="1" noEditPoints="1" noAdjustHandles="1" noChangeArrowheads="1" noChangeShapeType="1"/>
          </p:cNvCxnSpPr>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4" name="Table 4"/>
          <p:cNvGraphicFramePr>
            <a:graphicFrameLocks noGrp="1"/>
          </p:cNvGraphicFramePr>
          <p:nvPr>
            <p:ph idx="1"/>
          </p:nvPr>
        </p:nvGraphicFramePr>
        <p:xfrm>
          <a:off x="838201" y="2979606"/>
          <a:ext cx="10515597" cy="259588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0000"/>
                    </a:ext>
                  </a:extLst>
                </a:gridCol>
                <a:gridCol w="3505199">
                  <a:extLst>
                    <a:ext uri="{9D8B030D-6E8A-4147-A177-3AD203B41FA5}">
                      <a16:colId xmlns:a16="http://schemas.microsoft.com/office/drawing/2014/main" val="20001"/>
                    </a:ext>
                  </a:extLst>
                </a:gridCol>
                <a:gridCol w="3505199">
                  <a:extLst>
                    <a:ext uri="{9D8B030D-6E8A-4147-A177-3AD203B41FA5}">
                      <a16:colId xmlns:a16="http://schemas.microsoft.com/office/drawing/2014/main" val="20002"/>
                    </a:ext>
                  </a:extLst>
                </a:gridCol>
              </a:tblGrid>
              <a:tr h="370840">
                <a:tc>
                  <a:txBody>
                    <a:bodyPr/>
                    <a:lstStyle/>
                    <a:p>
                      <a:r>
                        <a:rPr lang="en-US" dirty="0"/>
                        <a:t>Monday</a:t>
                      </a:r>
                    </a:p>
                  </a:txBody>
                  <a:tcPr/>
                </a:tc>
                <a:tc>
                  <a:txBody>
                    <a:bodyPr/>
                    <a:lstStyle/>
                    <a:p>
                      <a:r>
                        <a:rPr lang="en-US" dirty="0"/>
                        <a:t>Pizza</a:t>
                      </a:r>
                    </a:p>
                  </a:txBody>
                  <a:tcPr/>
                </a:tc>
                <a:tc>
                  <a:txBody>
                    <a:bodyPr/>
                    <a:lstStyle/>
                    <a:p>
                      <a:r>
                        <a:rPr lang="en-US" dirty="0"/>
                        <a:t>Running </a:t>
                      </a:r>
                    </a:p>
                  </a:txBody>
                  <a:tcPr/>
                </a:tc>
                <a:extLst>
                  <a:ext uri="{0D108BD9-81ED-4DB2-BD59-A6C34878D82A}">
                    <a16:rowId xmlns:a16="http://schemas.microsoft.com/office/drawing/2014/main" val="10000"/>
                  </a:ext>
                </a:extLst>
              </a:tr>
              <a:tr h="370840">
                <a:tc>
                  <a:txBody>
                    <a:bodyPr/>
                    <a:lstStyle/>
                    <a:p>
                      <a:r>
                        <a:rPr lang="en-US" dirty="0"/>
                        <a:t>Tuesday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Wednesday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Thursday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Friday</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370840">
                <a:tc>
                  <a:txBody>
                    <a:bodyPr/>
                    <a:lstStyle/>
                    <a:p>
                      <a:r>
                        <a:rPr lang="en-US" dirty="0"/>
                        <a:t>Saturday </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5"/>
                  </a:ext>
                </a:extLst>
              </a:tr>
              <a:tr h="370840">
                <a:tc>
                  <a:txBody>
                    <a:bodyPr/>
                    <a:lstStyle/>
                    <a:p>
                      <a:r>
                        <a:rPr lang="en-US" dirty="0"/>
                        <a:t>Sunday</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12" name="Rectangle 11"/>
          <p:cNvSpPr>
            <a:spLocks noGrp="1" noRot="1" noChangeAspect="1" noMove="1" noResize="1" noEditPoints="1" noAdjustHandles="1" noChangeArrowheads="1" noChangeShapeType="1" noTextEdit="1"/>
          </p:cNvSpPr>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362" name="Picture 2" descr="LADIES ONLY FITNESS - 1055 Victoria Street, Kamloops, BC - Yel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7612" y="328613"/>
            <a:ext cx="3429000" cy="199618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5"/>
          <p:cNvGraphicFramePr>
            <a:graphicFrameLocks noGrp="1"/>
          </p:cNvGraphicFramePr>
          <p:nvPr/>
        </p:nvGraphicFramePr>
        <p:xfrm>
          <a:off x="838201" y="2616006"/>
          <a:ext cx="10515598" cy="3708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0000"/>
                    </a:ext>
                  </a:extLst>
                </a:gridCol>
                <a:gridCol w="3471863">
                  <a:extLst>
                    <a:ext uri="{9D8B030D-6E8A-4147-A177-3AD203B41FA5}">
                      <a16:colId xmlns:a16="http://schemas.microsoft.com/office/drawing/2014/main" val="20001"/>
                    </a:ext>
                  </a:extLst>
                </a:gridCol>
                <a:gridCol w="3538536">
                  <a:extLst>
                    <a:ext uri="{9D8B030D-6E8A-4147-A177-3AD203B41FA5}">
                      <a16:colId xmlns:a16="http://schemas.microsoft.com/office/drawing/2014/main" val="20002"/>
                    </a:ext>
                  </a:extLst>
                </a:gridCol>
              </a:tblGrid>
              <a:tr h="370840">
                <a:tc>
                  <a:txBody>
                    <a:bodyPr/>
                    <a:lstStyle/>
                    <a:p>
                      <a:r>
                        <a:rPr lang="en-US" dirty="0"/>
                        <a:t>Days of the Week</a:t>
                      </a:r>
                    </a:p>
                  </a:txBody>
                  <a:tcPr/>
                </a:tc>
                <a:tc>
                  <a:txBody>
                    <a:bodyPr/>
                    <a:lstStyle/>
                    <a:p>
                      <a:r>
                        <a:rPr lang="en-US" dirty="0"/>
                        <a:t>Food for the day</a:t>
                      </a:r>
                    </a:p>
                  </a:txBody>
                  <a:tcPr/>
                </a:tc>
                <a:tc>
                  <a:txBody>
                    <a:bodyPr/>
                    <a:lstStyle/>
                    <a:p>
                      <a:r>
                        <a:rPr lang="en-US" dirty="0"/>
                        <a:t>Exercises </a:t>
                      </a:r>
                    </a:p>
                  </a:txBody>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2921</TotalTime>
  <Words>442</Words>
  <Application>Microsoft Macintosh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Cavolini</vt:lpstr>
      <vt:lpstr>Circular</vt:lpstr>
      <vt:lpstr>Engravers MT</vt:lpstr>
      <vt:lpstr>Luminari</vt:lpstr>
      <vt:lpstr>Office Theme</vt:lpstr>
      <vt:lpstr>Conversation club Nov 8th, 7:30 pm </vt:lpstr>
      <vt:lpstr>Today’s Topic: Fitness </vt:lpstr>
      <vt:lpstr>which one OF THESE PICTURES IS Healthy living? </vt:lpstr>
      <vt:lpstr>How has Fitness Helped you?</vt:lpstr>
      <vt:lpstr>How do you plan to improve your health? </vt:lpstr>
      <vt:lpstr> Game #1: Create a Story                                             Your superpower is the ability to make people sing, dance and jump randomly. You notice that every time you go to the gym, there is a certain person that bully’s and pushes people out of his way. Create a funny story on how you would take care this person. Each Breakout room will have a different set of powers? </vt:lpstr>
      <vt:lpstr>Game #1</vt:lpstr>
      <vt:lpstr>Game #2: In this game you will create a fitness plan for yourself</vt:lpstr>
      <vt:lpstr>Fitness Plan</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Conversation club Nov 8th, 7:30 pm </dc:title>
  <dc:creator>Miguel Romero</dc:creator>
  <cp:lastModifiedBy>Miguel Romero</cp:lastModifiedBy>
  <cp:revision>6</cp:revision>
  <dcterms:created xsi:type="dcterms:W3CDTF">2022-11-09T02:31:24Z</dcterms:created>
  <dcterms:modified xsi:type="dcterms:W3CDTF">2022-11-11T03:14:18Z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1033-4.5.1.7704</vt:lpwstr>
  </property>
</Properties>
</file>