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8" r:id="rId4"/>
    <p:sldId id="269" r:id="rId5"/>
    <p:sldId id="261" r:id="rId6"/>
    <p:sldId id="258" r:id="rId7"/>
    <p:sldId id="259" r:id="rId8"/>
    <p:sldId id="260" r:id="rId9"/>
    <p:sldId id="264" r:id="rId10"/>
    <p:sldId id="262" r:id="rId11"/>
    <p:sldId id="266" r:id="rId12"/>
    <p:sldId id="26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3"/>
    <p:restoredTop sz="94588"/>
  </p:normalViewPr>
  <p:slideViewPr>
    <p:cSldViewPr snapToGrid="0">
      <p:cViewPr varScale="1">
        <p:scale>
          <a:sx n="58" d="100"/>
          <a:sy n="58" d="100"/>
        </p:scale>
        <p:origin x="23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03872-6B32-40FA-DB1F-96639A427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1A114-9453-9A78-C9A5-AACD5CE6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112AA-1B5F-38AB-DC9A-5BBC07FB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1ED59-93A4-0871-E1BE-3FD7D550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39E01-8F00-5B11-30A8-36384735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F814-CB3A-18D0-0539-038C9591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095F0-10C2-BBA0-6EB6-A3A2DB5A3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18FC3-FD34-A4FA-B357-8298D8CF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CCF7B-F6B8-9801-E8C3-6659AD67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3CD7B-51D2-1E17-BC38-ACC151A3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56D05-6EDE-29B4-41D3-33C0230E7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38A40-221D-50DD-6934-B5C8E85D3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14F2F-8BE4-53C6-F158-D900EE18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2B38C-1C0F-E2F2-8785-F7441F22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EF9E4-1D57-E237-917B-FDB9EFED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8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4FD3E-C546-B475-F56F-53248FF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364D5-474A-4F39-3D90-CE19DDBED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95700-7010-6C42-FC65-707F35CA3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E564C-BA25-5FC5-3481-19F00DFC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90368-469C-99C6-66DE-9CC33DEA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4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13D65-0AED-64E3-7E62-C98CD8435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E3EF4-167B-E8BC-8484-BC644FBF8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467BF-0E45-0B7F-506A-F37B61CD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23949-52D9-3E54-651C-FEC42EDF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6171-00CE-2947-95BC-065BA90B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34D5-6535-F0CF-BBE0-F1D64FDA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4E859-434A-BCF7-17AD-B4A00FF75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33AE-335D-BD8C-F2D2-5EC159444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E0EF7-71C8-2F9C-70AB-69C1212E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69488-4317-C3C5-062B-53299FB6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D6863-B655-8868-3BFA-CE7DBAB5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9236-CB58-8C8C-C37F-C8427214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C3EA7-5EDD-7E04-1CDD-7E9811A6C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75018-9768-C1DE-574C-582E225E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23E923-0F74-7D55-A301-FDBE053CB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E7187-F7CF-9E55-EFF1-AE5BF3D9E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05397-8FA9-5D2C-7B7C-B56A03D16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F968B-2DD8-7A6E-4C2C-74404F0E7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A45302-BF6B-5BE6-50EA-CEF887C2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7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47DE-4238-875B-9CD1-FF1BE4B4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299DA2-622F-6B88-032C-FB9E681F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25679-86FD-3FFC-4AE3-1195CDDE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32C946-E353-E201-CD38-C0AFF766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8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D3B963-71E5-AD85-AD5C-14C662B2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DB32-2BE2-29F7-8FE7-8CC973CC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01595-993C-DD37-738B-FDD19F38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1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E9DE-8181-0D87-EC42-3953EE77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09955-BCDA-CC7E-9710-E4F3C3525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3B15-4DD0-B2D8-C6FE-20FE7A4B9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2D7BB-5BBB-4808-687C-111C0F0C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A3333-BC00-9B85-BB6C-7F05D60CD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D3BDC-6D05-B738-2CED-F0092DF6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D957-8F25-6983-A679-60EC60E74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EF787-874E-C55D-B340-96A33C051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F10BF-ACA8-694A-C74B-CB79E4CA1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D0C04-040A-20B2-584E-A145E893B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F4C93-DA82-CD86-D1A3-C693E699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7FC4F-54E7-E0E8-AA5B-4D6180803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1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B09AA-A9E1-04E8-C0E7-1403B00D7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C1B79-CA27-33FB-0DAD-CDF8667B1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201EB-059A-D2B7-0977-24CDC88F6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FEB5C-E6EF-9A47-8CBB-F802684CEA8A}" type="datetimeFigureOut">
              <a:rPr lang="en-US" smtClean="0"/>
              <a:t>11/21/22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3CD49-F3EA-3890-322C-62AC85DEA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BE0B1-DE03-FCAD-9822-89BB471E8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9DA34-B73F-6D4D-A55A-4492897A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do-European_languages" TargetMode="External"/><Relationship Id="rId3" Type="http://schemas.openxmlformats.org/officeDocument/2006/relationships/hyperlink" Target="https://en.wikipedia.org/wiki/Old_Persian_cuneiform" TargetMode="External"/><Relationship Id="rId7" Type="http://schemas.openxmlformats.org/officeDocument/2006/relationships/hyperlink" Target="https://en.wikipedia.org/wiki/Lydian_language" TargetMode="External"/><Relationship Id="rId2" Type="http://schemas.openxmlformats.org/officeDocument/2006/relationships/hyperlink" Target="https://en.wikipedia.org/wiki/Achaemenid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atolia" TargetMode="External"/><Relationship Id="rId5" Type="http://schemas.openxmlformats.org/officeDocument/2006/relationships/hyperlink" Target="https://en.wikipedia.org/wiki/Lydia" TargetMode="External"/><Relationship Id="rId10" Type="http://schemas.openxmlformats.org/officeDocument/2006/relationships/image" Target="../media/image23.png"/><Relationship Id="rId4" Type="http://schemas.openxmlformats.org/officeDocument/2006/relationships/hyperlink" Target="https://en.wikipedia.org/wiki/Anatolians" TargetMode="External"/><Relationship Id="rId9" Type="http://schemas.openxmlformats.org/officeDocument/2006/relationships/hyperlink" Target="https://en.wikipedia.org/wiki/Anatolian_language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41A8-C740-C35F-FABF-083891085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4996" y="642594"/>
            <a:ext cx="3732244" cy="1702952"/>
          </a:xfrm>
        </p:spPr>
        <p:txBody>
          <a:bodyPr>
            <a:normAutofit/>
          </a:bodyPr>
          <a:lstStyle/>
          <a:p>
            <a:r>
              <a:rPr lang="en-US" b="1" dirty="0">
                <a:latin typeface="Charm" pitchFamily="2" charset="-34"/>
                <a:cs typeface="Charm" pitchFamily="2" charset="-34"/>
              </a:rPr>
              <a:t>TESL-3050-November 22</a:t>
            </a:r>
            <a:r>
              <a:rPr lang="en-US" b="1" baseline="30000" dirty="0">
                <a:latin typeface="Charm" pitchFamily="2" charset="-34"/>
                <a:cs typeface="Charm" pitchFamily="2" charset="-34"/>
              </a:rPr>
              <a:t>nd</a:t>
            </a:r>
            <a:r>
              <a:rPr lang="en-US" b="1" dirty="0">
                <a:latin typeface="Charm" pitchFamily="2" charset="-34"/>
                <a:cs typeface="Charm" pitchFamily="2" charset="-34"/>
              </a:rPr>
              <a:t> </a:t>
            </a:r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99CEE05D-F25C-4EC3-B527-D9C999E3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652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036726-0C05-446E-91C3-B986EBEA0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7402" y="438538"/>
            <a:ext cx="6710184" cy="6002060"/>
          </a:xfrm>
          <a:prstGeom prst="rect">
            <a:avLst/>
          </a:prstGeom>
          <a:solidFill>
            <a:schemeClr val="bg1">
              <a:alpha val="4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10ABCD-C34B-42D1-9BEB-47755A3EA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5" y="650014"/>
            <a:ext cx="3367217" cy="32660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person holding a phone&#10;&#10;Description automatically generated with medium confidence">
            <a:extLst>
              <a:ext uri="{FF2B5EF4-FFF2-40B4-BE49-F238E27FC236}">
                <a16:creationId xmlns:a16="http://schemas.microsoft.com/office/drawing/2014/main" id="{C4917FAB-BEC9-9EA4-3041-7AF1AE9D47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08" r="15091" b="-4"/>
          <a:stretch/>
        </p:blipFill>
        <p:spPr>
          <a:xfrm>
            <a:off x="848138" y="810881"/>
            <a:ext cx="2945340" cy="294533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38AB6A2-89F7-43B5-B608-50DFC740D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650014"/>
            <a:ext cx="2765758" cy="21367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erson holding a stack of paper money&#10;&#10;Description automatically generated with low confidence">
            <a:extLst>
              <a:ext uri="{FF2B5EF4-FFF2-40B4-BE49-F238E27FC236}">
                <a16:creationId xmlns:a16="http://schemas.microsoft.com/office/drawing/2014/main" id="{A2A50090-2CB7-10FA-06BB-0DC0FF1205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872" r="17782" b="2"/>
          <a:stretch/>
        </p:blipFill>
        <p:spPr>
          <a:xfrm>
            <a:off x="4499288" y="810882"/>
            <a:ext cx="2082756" cy="1812575"/>
          </a:xfrm>
          <a:prstGeom prst="rect">
            <a:avLst/>
          </a:prstGeom>
        </p:spPr>
      </p:pic>
      <p:sp>
        <p:nvSpPr>
          <p:cNvPr id="54" name="Rectangle 32">
            <a:extLst>
              <a:ext uri="{FF2B5EF4-FFF2-40B4-BE49-F238E27FC236}">
                <a16:creationId xmlns:a16="http://schemas.microsoft.com/office/drawing/2014/main" id="{06585B74-DAF6-470E-B2F3-B5530A709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5" y="4088215"/>
            <a:ext cx="3367217" cy="21248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brown leather boot&#10;&#10;Description automatically generated with low confidence">
            <a:extLst>
              <a:ext uri="{FF2B5EF4-FFF2-40B4-BE49-F238E27FC236}">
                <a16:creationId xmlns:a16="http://schemas.microsoft.com/office/drawing/2014/main" id="{98FFFF2B-F7CB-1755-4870-6CF886C481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15" r="25976" b="-1"/>
          <a:stretch/>
        </p:blipFill>
        <p:spPr>
          <a:xfrm>
            <a:off x="1284327" y="4279769"/>
            <a:ext cx="2072962" cy="1762038"/>
          </a:xfrm>
          <a:prstGeom prst="rect">
            <a:avLst/>
          </a:prstGeom>
        </p:spPr>
      </p:pic>
      <p:sp>
        <p:nvSpPr>
          <p:cNvPr id="55" name="Rectangle 34">
            <a:extLst>
              <a:ext uri="{FF2B5EF4-FFF2-40B4-BE49-F238E27FC236}">
                <a16:creationId xmlns:a16="http://schemas.microsoft.com/office/drawing/2014/main" id="{30BAD96F-CE2F-4682-99B8-0DD9E6AE2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2947051"/>
            <a:ext cx="2765758" cy="32660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roll of toilet paper&#10;&#10;Description automatically generated">
            <a:extLst>
              <a:ext uri="{FF2B5EF4-FFF2-40B4-BE49-F238E27FC236}">
                <a16:creationId xmlns:a16="http://schemas.microsoft.com/office/drawing/2014/main" id="{067DDC0F-FA7F-E1F0-59AE-439A4666B02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-3" b="-3"/>
          <a:stretch/>
        </p:blipFill>
        <p:spPr>
          <a:xfrm>
            <a:off x="4323497" y="3357450"/>
            <a:ext cx="2434338" cy="24343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BEF04-0388-A401-03F5-55D2D51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4996" y="3021252"/>
            <a:ext cx="3732245" cy="1883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latin typeface="Charm" pitchFamily="2" charset="-34"/>
                <a:cs typeface="Charm" pitchFamily="2" charset="-34"/>
              </a:rPr>
              <a:t>Todays Topic is about something we use everyday. Can you guess?</a:t>
            </a:r>
            <a:endParaRPr lang="en-US" b="1" dirty="0">
              <a:latin typeface="Charm" pitchFamily="2" charset="-34"/>
              <a:cs typeface="Char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45447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94512-346F-9DA1-E909-7E66C38A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Game #1: You won the Lotto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FFCE-D67B-7C2B-F654-1843A872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62"/>
            <a:ext cx="10515600" cy="20558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harm" pitchFamily="2" charset="-34"/>
                <a:cs typeface="Charm" pitchFamily="2" charset="-34"/>
              </a:rPr>
              <a:t>You recently won the Lotto worth </a:t>
            </a:r>
            <a:r>
              <a:rPr lang="en-US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$25 Million Dollars</a:t>
            </a:r>
            <a:r>
              <a:rPr lang="en-US" b="1" dirty="0">
                <a:latin typeface="Charm" pitchFamily="2" charset="-34"/>
                <a:cs typeface="Charm" pitchFamily="2" charset="-34"/>
              </a:rPr>
              <a:t>. However, prior to wining you always had a terrible relationship with a certain </a:t>
            </a:r>
            <a:r>
              <a:rPr lang="en-US" b="1" dirty="0" err="1">
                <a:latin typeface="Charm" pitchFamily="2" charset="-34"/>
                <a:cs typeface="Charm" pitchFamily="2" charset="-34"/>
              </a:rPr>
              <a:t>neighbour</a:t>
            </a:r>
            <a:r>
              <a:rPr lang="en-US" b="1" dirty="0">
                <a:latin typeface="Charm" pitchFamily="2" charset="-34"/>
                <a:cs typeface="Charm" pitchFamily="2" charset="-34"/>
              </a:rPr>
              <a:t> called Karen and your boss Federico Jackass. Now its payback! With your team tell the class a funny story on how you would get back at Karen and Federico Jackass.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0BE94-4C73-18C9-E40A-50171122C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075" y="4001294"/>
            <a:ext cx="2586038" cy="175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8BAA43-66F0-D424-DF7C-299A903DC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436" y="3881438"/>
            <a:ext cx="2990850" cy="1992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CF18F7-CD30-1272-C603-571EF877D55C}"/>
              </a:ext>
            </a:extLst>
          </p:cNvPr>
          <p:cNvSpPr txBox="1"/>
          <p:nvPr/>
        </p:nvSpPr>
        <p:spPr>
          <a:xfrm>
            <a:off x="8129588" y="5993606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harm" pitchFamily="2" charset="-34"/>
                <a:cs typeface="Charm" pitchFamily="2" charset="-34"/>
              </a:rPr>
              <a:t>Federico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23B5F-04DB-CE47-4549-CA37EDB4526E}"/>
              </a:ext>
            </a:extLst>
          </p:cNvPr>
          <p:cNvSpPr txBox="1"/>
          <p:nvPr/>
        </p:nvSpPr>
        <p:spPr>
          <a:xfrm>
            <a:off x="1612323" y="599229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harm" pitchFamily="2" charset="-34"/>
                <a:cs typeface="Charm" pitchFamily="2" charset="-34"/>
              </a:rPr>
              <a:t>Karen</a:t>
            </a:r>
          </a:p>
        </p:txBody>
      </p:sp>
    </p:spTree>
    <p:extLst>
      <p:ext uri="{BB962C8B-B14F-4D97-AF65-F5344CB8AC3E}">
        <p14:creationId xmlns:p14="http://schemas.microsoft.com/office/powerpoint/2010/main" val="310237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94512-346F-9DA1-E909-7E66C38A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Game #1: You won the Lotto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FFCE-D67B-7C2B-F654-1843A872C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Finally, my dream had come true. I never have to work again. But now its payback. Currently living in an apartment, and unbeknownst to Karen, I bought the apartment and rented it to members of a marching band, a group of howler monkeys and opera singers. I then bought the house to the left and right of my boss and hired the band and the howler monkeys to come everyday to practice from 1:00 am to 4:00 am. In the meantime, I lived in Hawaii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0BE94-4C73-18C9-E40A-50171122C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147" y="3714769"/>
            <a:ext cx="2388775" cy="16457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8BAA43-66F0-D424-DF7C-299A903DC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522" y="3947157"/>
            <a:ext cx="1741955" cy="152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CF18F7-CD30-1272-C603-571EF877D55C}"/>
              </a:ext>
            </a:extLst>
          </p:cNvPr>
          <p:cNvSpPr txBox="1"/>
          <p:nvPr/>
        </p:nvSpPr>
        <p:spPr>
          <a:xfrm>
            <a:off x="8690904" y="5531287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harm" pitchFamily="2" charset="-34"/>
                <a:cs typeface="Charm" pitchFamily="2" charset="-34"/>
              </a:rPr>
              <a:t>Federico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23B5F-04DB-CE47-4549-CA37EDB4526E}"/>
              </a:ext>
            </a:extLst>
          </p:cNvPr>
          <p:cNvSpPr txBox="1"/>
          <p:nvPr/>
        </p:nvSpPr>
        <p:spPr>
          <a:xfrm>
            <a:off x="981654" y="5715953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harm" pitchFamily="2" charset="-34"/>
                <a:cs typeface="Charm" pitchFamily="2" charset="-34"/>
              </a:rPr>
              <a:t>Karen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57165B-04D0-2DCB-2EC9-05870FDF8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9523" y="3947157"/>
            <a:ext cx="2154382" cy="14440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0AAFCE-D268-5641-20C4-96858783AC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6958" y="5250110"/>
            <a:ext cx="2152566" cy="1155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530309-7701-BDF7-56EE-77A708CE5D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6076" y="3375464"/>
            <a:ext cx="2059954" cy="164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2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FB5A6-E1F7-1FB1-7657-BBE3C075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75000"/>
                  </a:schemeClr>
                </a:solidFill>
                <a:latin typeface="Charm" pitchFamily="2" charset="-34"/>
                <a:cs typeface="Charm" pitchFamily="2" charset="-34"/>
              </a:rPr>
              <a:t>Matching Game: Match the County to its Currency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harm" pitchFamily="2" charset="-34"/>
              <a:cs typeface="Charm" pitchFamily="2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D34DA-A71C-4078-67EC-08BB309DF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Russia										Naira</a:t>
            </a:r>
          </a:p>
          <a:p>
            <a:pPr marL="0" indent="0">
              <a:buNone/>
            </a:pPr>
            <a:r>
              <a:rPr lang="en-US" dirty="0"/>
              <a:t>Japan						                                             Dong	</a:t>
            </a:r>
          </a:p>
          <a:p>
            <a:pPr marL="0" indent="0">
              <a:buNone/>
            </a:pPr>
            <a:r>
              <a:rPr lang="en-US" dirty="0"/>
              <a:t>Vietnam									Peso</a:t>
            </a:r>
          </a:p>
          <a:p>
            <a:pPr marL="0" indent="0">
              <a:buNone/>
            </a:pPr>
            <a:r>
              <a:rPr lang="en-US" dirty="0"/>
              <a:t>Nigerian 									Ruble</a:t>
            </a:r>
          </a:p>
          <a:p>
            <a:pPr marL="0" indent="0">
              <a:buNone/>
            </a:pPr>
            <a:r>
              <a:rPr lang="en-US" dirty="0"/>
              <a:t>Chilean 									Yen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08CF87-66DC-DB95-3BB2-A880FCD9C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5049837"/>
            <a:ext cx="2400300" cy="126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4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8D6B-9A3E-11EA-6782-9355E1432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62" y="4255242"/>
            <a:ext cx="8584676" cy="1044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Exit Ticket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1F353-02AF-A6FA-F3A6-BC5104E84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36" y="5398230"/>
            <a:ext cx="7630276" cy="462284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 algn="ctr">
              <a:buNone/>
            </a:pPr>
            <a:r>
              <a:rPr lang="en-US" b="1" kern="1200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What financial advice do you have for the class?</a:t>
            </a:r>
          </a:p>
        </p:txBody>
      </p:sp>
      <p:sp>
        <p:nvSpPr>
          <p:cNvPr id="35" name="Oval 1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41CCBA-38E2-84F2-D04F-E3FD70C1DA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33453"/>
          <a:stretch/>
        </p:blipFill>
        <p:spPr>
          <a:xfrm>
            <a:off x="895336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sp>
        <p:nvSpPr>
          <p:cNvPr id="36" name="Oval 18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person holding a fan&#10;&#10;Description automatically generated with medium confidence">
            <a:extLst>
              <a:ext uri="{FF2B5EF4-FFF2-40B4-BE49-F238E27FC236}">
                <a16:creationId xmlns:a16="http://schemas.microsoft.com/office/drawing/2014/main" id="{A850E251-E1F7-AE15-CEED-EF5656F436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96" r="3" b="3"/>
          <a:stretch/>
        </p:blipFill>
        <p:spPr>
          <a:xfrm>
            <a:off x="4610101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sp>
        <p:nvSpPr>
          <p:cNvPr id="37" name="Oval 20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erson holding money&#10;&#10;Description automatically generated with medium confidence">
            <a:extLst>
              <a:ext uri="{FF2B5EF4-FFF2-40B4-BE49-F238E27FC236}">
                <a16:creationId xmlns:a16="http://schemas.microsoft.com/office/drawing/2014/main" id="{F9A4BB38-A148-FF69-6977-54BD767B09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3453" b="-2"/>
          <a:stretch/>
        </p:blipFill>
        <p:spPr>
          <a:xfrm>
            <a:off x="8324865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77138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1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E5A809-3D34-92B9-1F2B-10843CA888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4" r="28319" b="-2"/>
          <a:stretch/>
        </p:blipFill>
        <p:spPr>
          <a:xfrm>
            <a:off x="4652963" y="1019175"/>
            <a:ext cx="2365375" cy="2365375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0F1C07-B5B7-08E3-8D6D-C822804EA9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04" r="26454" b="1"/>
          <a:stretch/>
        </p:blipFill>
        <p:spPr>
          <a:xfrm>
            <a:off x="4652963" y="3443288"/>
            <a:ext cx="2365375" cy="2365375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FBC1A9-96FF-C0ED-4801-70900634B8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7075488" y="1019175"/>
            <a:ext cx="4789488" cy="4789488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74AFA5-6405-73EC-9397-544F4A67E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1056505"/>
            <a:ext cx="3571810" cy="158109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harm" pitchFamily="2" charset="-34"/>
                <a:cs typeface="Charm" pitchFamily="2" charset="-34"/>
              </a:rPr>
              <a:t>Today’s Topic is about?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9FEB4B-8CDD-9533-592E-DBE0B3666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853" y="3000840"/>
            <a:ext cx="3571810" cy="88489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harm" pitchFamily="2" charset="-34"/>
                <a:cs typeface="Charm" pitchFamily="2" charset="-34"/>
              </a:rPr>
              <a:t>$Money$</a:t>
            </a:r>
          </a:p>
        </p:txBody>
      </p:sp>
    </p:spTree>
    <p:extLst>
      <p:ext uri="{BB962C8B-B14F-4D97-AF65-F5344CB8AC3E}">
        <p14:creationId xmlns:p14="http://schemas.microsoft.com/office/powerpoint/2010/main" val="276752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3F26-B66E-EF8C-7B27-F575CF85E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826"/>
            <a:ext cx="7996859" cy="1325563"/>
          </a:xfrm>
        </p:spPr>
        <p:txBody>
          <a:bodyPr>
            <a:normAutofit/>
          </a:bodyPr>
          <a:lstStyle/>
          <a:p>
            <a:pPr algn="ctr"/>
            <a:r>
              <a:rPr lang="en-CA" sz="2800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Warm-up game :Money and Figurative Language</a:t>
            </a:r>
            <a:br>
              <a:rPr lang="en-CA" sz="2800" b="1" u="none" strike="noStrike" dirty="0">
                <a:solidFill>
                  <a:srgbClr val="00B050"/>
                </a:solidFill>
                <a:effectLst/>
                <a:latin typeface="Charm" pitchFamily="2" charset="-34"/>
                <a:cs typeface="Charm" pitchFamily="2" charset="-34"/>
              </a:rPr>
            </a:br>
            <a:r>
              <a:rPr lang="en-CA" sz="2800" b="1" u="none" strike="noStrike" dirty="0">
                <a:effectLst/>
                <a:latin typeface="Charm" pitchFamily="2" charset="-34"/>
                <a:cs typeface="Charm" pitchFamily="2" charset="-34"/>
              </a:rPr>
              <a:t>determine the meaning of each saying!</a:t>
            </a:r>
            <a:endParaRPr lang="en-US" sz="2800" b="1" dirty="0">
              <a:latin typeface="Charm" pitchFamily="2" charset="-34"/>
              <a:cs typeface="Charm" pitchFamily="2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03-1531-5EEC-ACD2-BDFFDE34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79" y="1991215"/>
            <a:ext cx="5019468" cy="4062451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CA" b="1" u="none" strike="noStrike" dirty="0">
                <a:effectLst/>
                <a:latin typeface="Charm" pitchFamily="2" charset="-34"/>
                <a:cs typeface="Charm" pitchFamily="2" charset="-34"/>
              </a:rPr>
              <a:t>Money doesn't grow on trees. </a:t>
            </a:r>
          </a:p>
          <a:p>
            <a:pPr>
              <a:buFont typeface="Wingdings" pitchFamily="2" charset="2"/>
              <a:buChar char="Ø"/>
            </a:pPr>
            <a:r>
              <a:rPr lang="en-CA" b="1" u="none" strike="noStrike" dirty="0">
                <a:effectLst/>
                <a:latin typeface="Charm" pitchFamily="2" charset="-34"/>
                <a:cs typeface="Charm" pitchFamily="2" charset="-34"/>
              </a:rPr>
              <a:t>Put your money where your mouth is. </a:t>
            </a:r>
          </a:p>
          <a:p>
            <a:pPr>
              <a:buFont typeface="Wingdings" pitchFamily="2" charset="2"/>
              <a:buChar char="Ø"/>
            </a:pPr>
            <a:r>
              <a:rPr lang="en-CA" b="1" u="none" strike="noStrike" dirty="0">
                <a:effectLst/>
                <a:latin typeface="Charm" pitchFamily="2" charset="-34"/>
                <a:cs typeface="Charm" pitchFamily="2" charset="-34"/>
              </a:rPr>
              <a:t>Money makes the world go round. </a:t>
            </a:r>
          </a:p>
          <a:p>
            <a:pPr>
              <a:buFont typeface="Wingdings" pitchFamily="2" charset="2"/>
              <a:buChar char="Ø"/>
            </a:pPr>
            <a:r>
              <a:rPr lang="en-CA" b="1" u="none" strike="noStrike" dirty="0">
                <a:effectLst/>
                <a:latin typeface="Charm" pitchFamily="2" charset="-34"/>
                <a:cs typeface="Charm" pitchFamily="2" charset="-34"/>
              </a:rPr>
              <a:t>A penny for your thoughts. </a:t>
            </a:r>
          </a:p>
          <a:p>
            <a:pPr>
              <a:buFont typeface="Wingdings" pitchFamily="2" charset="2"/>
              <a:buChar char="Ø"/>
            </a:pPr>
            <a:r>
              <a:rPr lang="en-CA" b="1" u="none" strike="noStrike" dirty="0">
                <a:effectLst/>
                <a:latin typeface="Charm" pitchFamily="2" charset="-34"/>
                <a:cs typeface="Charm" pitchFamily="2" charset="-34"/>
              </a:rPr>
              <a:t>A penny pincher.</a:t>
            </a:r>
          </a:p>
          <a:p>
            <a:pPr marL="0" indent="0">
              <a:buNone/>
            </a:pPr>
            <a:endParaRPr lang="en-US" sz="1800" b="1" dirty="0">
              <a:latin typeface="Charm" pitchFamily="2" charset="-34"/>
              <a:cs typeface="Charm" pitchFamily="2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EE7800-C4E7-F8BE-BF54-7D00E85B14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0" r="1" b="1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4BA063-D7FC-6C21-E5C4-C0C8627204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188" r="-1" b="2745"/>
          <a:stretch/>
        </p:blipFill>
        <p:spPr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EB1DF-0DAF-CE0A-26FB-0DB53673C2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39" r="11658" b="1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68202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3F26-B66E-EF8C-7B27-F575CF85E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826"/>
            <a:ext cx="8160603" cy="1325563"/>
          </a:xfrm>
        </p:spPr>
        <p:txBody>
          <a:bodyPr>
            <a:normAutofit/>
          </a:bodyPr>
          <a:lstStyle/>
          <a:p>
            <a:pPr algn="ctr"/>
            <a:r>
              <a:rPr lang="en-CA" sz="2800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Warm-up game :Money and Figurative Language</a:t>
            </a:r>
            <a:br>
              <a:rPr lang="en-CA" sz="2800" b="1" u="none" strike="noStrike" dirty="0">
                <a:solidFill>
                  <a:srgbClr val="00B050"/>
                </a:solidFill>
                <a:effectLst/>
                <a:latin typeface="Charm" pitchFamily="2" charset="-34"/>
                <a:cs typeface="Charm" pitchFamily="2" charset="-34"/>
              </a:rPr>
            </a:br>
            <a:r>
              <a:rPr lang="en-CA" sz="2800" b="1" u="none" strike="noStrike" dirty="0">
                <a:effectLst/>
                <a:latin typeface="Charm" pitchFamily="2" charset="-34"/>
                <a:cs typeface="Charm" pitchFamily="2" charset="-34"/>
              </a:rPr>
              <a:t>determine the meaning of each saying!</a:t>
            </a:r>
            <a:endParaRPr lang="en-US" sz="2800" b="1" dirty="0">
              <a:latin typeface="Charm" pitchFamily="2" charset="-34"/>
              <a:cs typeface="Charm" pitchFamily="2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03-1531-5EEC-ACD2-BDFFDE34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5" y="2403466"/>
            <a:ext cx="5019468" cy="3650200"/>
          </a:xfrm>
        </p:spPr>
        <p:txBody>
          <a:bodyPr anchor="t"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CA" b="1" dirty="0">
                <a:latin typeface="Charm" pitchFamily="2" charset="-34"/>
                <a:ea typeface="+mj-ea"/>
                <a:cs typeface="Charm" pitchFamily="2" charset="-34"/>
              </a:rPr>
              <a:t>All that glitters is not gold</a:t>
            </a:r>
          </a:p>
          <a:p>
            <a:pPr>
              <a:buFont typeface="Wingdings" pitchFamily="2" charset="2"/>
              <a:buChar char="Ø"/>
            </a:pPr>
            <a:endParaRPr lang="en-CA" b="1" dirty="0">
              <a:latin typeface="Charm" pitchFamily="2" charset="-34"/>
              <a:ea typeface="+mj-ea"/>
              <a:cs typeface="Charm" pitchFamily="2" charset="-34"/>
            </a:endParaRPr>
          </a:p>
          <a:p>
            <a:pPr>
              <a:buFont typeface="Wingdings" pitchFamily="2" charset="2"/>
              <a:buChar char="Ø"/>
            </a:pPr>
            <a:r>
              <a:rPr lang="en-CA" b="1" dirty="0">
                <a:latin typeface="Charm" pitchFamily="2" charset="-34"/>
                <a:ea typeface="+mj-ea"/>
                <a:cs typeface="Charm" pitchFamily="2" charset="-34"/>
              </a:rPr>
              <a:t>Meaning:</a:t>
            </a:r>
          </a:p>
          <a:p>
            <a:pPr>
              <a:buFont typeface="Wingdings" pitchFamily="2" charset="2"/>
              <a:buChar char="Ø"/>
            </a:pPr>
            <a:endParaRPr lang="en-CA" b="1" dirty="0">
              <a:latin typeface="Charm" pitchFamily="2" charset="-34"/>
              <a:ea typeface="+mj-ea"/>
              <a:cs typeface="Charm" pitchFamily="2" charset="-34"/>
            </a:endParaRPr>
          </a:p>
          <a:p>
            <a:pPr>
              <a:buFont typeface="Wingdings" pitchFamily="2" charset="2"/>
              <a:buChar char="Ø"/>
            </a:pPr>
            <a:r>
              <a:rPr lang="en-CA" b="1" dirty="0">
                <a:latin typeface="Charm" pitchFamily="2" charset="-34"/>
                <a:ea typeface="+mj-ea"/>
                <a:cs typeface="Charm" pitchFamily="2" charset="-34"/>
              </a:rPr>
              <a:t>Not as good as it is</a:t>
            </a:r>
          </a:p>
          <a:p>
            <a:pPr>
              <a:buFont typeface="Wingdings" pitchFamily="2" charset="2"/>
              <a:buChar char="Ø"/>
            </a:pPr>
            <a:r>
              <a:rPr lang="en-CA" b="1" dirty="0">
                <a:latin typeface="Charm" pitchFamily="2" charset="-34"/>
                <a:ea typeface="+mj-ea"/>
                <a:cs typeface="Charm" pitchFamily="2" charset="-34"/>
              </a:rPr>
              <a:t>Someone or something may not be as good or as valuable as they first appear.</a:t>
            </a:r>
            <a:endParaRPr lang="en-US" b="1" dirty="0">
              <a:latin typeface="Charm" pitchFamily="2" charset="-34"/>
              <a:ea typeface="+mj-ea"/>
              <a:cs typeface="Charm" pitchFamily="2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EE7800-C4E7-F8BE-BF54-7D00E85B14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0" r="1" b="1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4BA063-D7FC-6C21-E5C4-C0C8627204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188" r="-1" b="2745"/>
          <a:stretch/>
        </p:blipFill>
        <p:spPr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EB1DF-0DAF-CE0A-26FB-0DB53673C2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39" r="11658" b="1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714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43B9CA2-4B31-4ACD-9A9F-B8E6C642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DFF86B-F662-3640-CDD0-D999344808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2" r="7627" b="-3"/>
          <a:stretch/>
        </p:blipFill>
        <p:spPr>
          <a:xfrm>
            <a:off x="8529321" y="10"/>
            <a:ext cx="3662680" cy="3401558"/>
          </a:xfrm>
          <a:custGeom>
            <a:avLst/>
            <a:gdLst/>
            <a:ahLst/>
            <a:cxnLst/>
            <a:rect l="l" t="t" r="r" b="b"/>
            <a:pathLst>
              <a:path w="3662680" h="3401568">
                <a:moveTo>
                  <a:pt x="0" y="0"/>
                </a:moveTo>
                <a:lnTo>
                  <a:pt x="3662680" y="0"/>
                </a:lnTo>
                <a:lnTo>
                  <a:pt x="3662680" y="3401568"/>
                </a:lnTo>
                <a:lnTo>
                  <a:pt x="774527" y="3401568"/>
                </a:lnTo>
                <a:lnTo>
                  <a:pt x="769892" y="3133175"/>
                </a:lnTo>
                <a:cubicBezTo>
                  <a:pt x="732577" y="2055441"/>
                  <a:pt x="492520" y="1056020"/>
                  <a:pt x="104445" y="215033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1FD641-6EAE-5D9A-11A9-0D04200605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83" r="25093" b="-2"/>
          <a:stretch/>
        </p:blipFill>
        <p:spPr>
          <a:xfrm>
            <a:off x="5115314" y="10"/>
            <a:ext cx="4118110" cy="3401558"/>
          </a:xfrm>
          <a:custGeom>
            <a:avLst/>
            <a:gdLst/>
            <a:ahLst/>
            <a:cxnLst/>
            <a:rect l="l" t="t" r="r" b="b"/>
            <a:pathLst>
              <a:path w="4118110" h="3401568">
                <a:moveTo>
                  <a:pt x="0" y="0"/>
                </a:moveTo>
                <a:lnTo>
                  <a:pt x="3343575" y="0"/>
                </a:lnTo>
                <a:lnTo>
                  <a:pt x="3448028" y="215050"/>
                </a:lnTo>
                <a:cubicBezTo>
                  <a:pt x="3836103" y="1056037"/>
                  <a:pt x="4076161" y="2055458"/>
                  <a:pt x="4113475" y="3133192"/>
                </a:cubicBezTo>
                <a:lnTo>
                  <a:pt x="4118110" y="3401568"/>
                </a:lnTo>
                <a:lnTo>
                  <a:pt x="801224" y="3401568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012F49-953D-7307-9DE6-6C7A937670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2453" r="-1" b="-1"/>
          <a:stretch/>
        </p:blipFill>
        <p:spPr>
          <a:xfrm>
            <a:off x="5168353" y="3456432"/>
            <a:ext cx="7023646" cy="3401568"/>
          </a:xfrm>
          <a:custGeom>
            <a:avLst/>
            <a:gdLst/>
            <a:ahLst/>
            <a:cxnLst/>
            <a:rect l="l" t="t" r="r" b="b"/>
            <a:pathLst>
              <a:path w="7023646" h="3401568">
                <a:moveTo>
                  <a:pt x="749132" y="0"/>
                </a:moveTo>
                <a:lnTo>
                  <a:pt x="7023646" y="0"/>
                </a:lnTo>
                <a:lnTo>
                  <a:pt x="7023646" y="3401568"/>
                </a:lnTo>
                <a:lnTo>
                  <a:pt x="0" y="3401568"/>
                </a:lnTo>
                <a:lnTo>
                  <a:pt x="79008" y="3238906"/>
                </a:lnTo>
                <a:cubicBezTo>
                  <a:pt x="502362" y="2321466"/>
                  <a:pt x="749563" y="1215476"/>
                  <a:pt x="749563" y="24956"/>
                </a:cubicBezTo>
                <a:close/>
              </a:path>
            </a:pathLst>
          </a:cu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33F94DB1-BC5D-454D-845C-7BA3A1F46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32965" cy="6858000"/>
          </a:xfrm>
          <a:custGeom>
            <a:avLst/>
            <a:gdLst>
              <a:gd name="connsiteX0" fmla="*/ 0 w 5932965"/>
              <a:gd name="connsiteY0" fmla="*/ 0 h 6858000"/>
              <a:gd name="connsiteX1" fmla="*/ 5140363 w 5932965"/>
              <a:gd name="connsiteY1" fmla="*/ 0 h 6858000"/>
              <a:gd name="connsiteX2" fmla="*/ 5152943 w 5932965"/>
              <a:gd name="connsiteY2" fmla="*/ 23550 h 6858000"/>
              <a:gd name="connsiteX3" fmla="*/ 5932965 w 5932965"/>
              <a:gd name="connsiteY3" fmla="*/ 3479505 h 6858000"/>
              <a:gd name="connsiteX4" fmla="*/ 5262410 w 5932965"/>
              <a:gd name="connsiteY4" fmla="*/ 6708999 h 6858000"/>
              <a:gd name="connsiteX5" fmla="*/ 5190385 w 5932965"/>
              <a:gd name="connsiteY5" fmla="*/ 6858000 h 6858000"/>
              <a:gd name="connsiteX6" fmla="*/ 0 w 593296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2965" h="6858000">
                <a:moveTo>
                  <a:pt x="0" y="0"/>
                </a:moveTo>
                <a:lnTo>
                  <a:pt x="5140363" y="0"/>
                </a:lnTo>
                <a:lnTo>
                  <a:pt x="5152943" y="23550"/>
                </a:lnTo>
                <a:cubicBezTo>
                  <a:pt x="5642847" y="987256"/>
                  <a:pt x="5932965" y="2183538"/>
                  <a:pt x="5932965" y="3479505"/>
                </a:cubicBezTo>
                <a:cubicBezTo>
                  <a:pt x="5932965" y="4675783"/>
                  <a:pt x="5685764" y="5787121"/>
                  <a:pt x="5262410" y="6708999"/>
                </a:cubicBezTo>
                <a:lnTo>
                  <a:pt x="519038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5676B86F-860B-4586-BCAA-C0650C09B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2333" cy="6858000"/>
          </a:xfrm>
          <a:custGeom>
            <a:avLst/>
            <a:gdLst>
              <a:gd name="connsiteX0" fmla="*/ 0 w 5922333"/>
              <a:gd name="connsiteY0" fmla="*/ 0 h 6858000"/>
              <a:gd name="connsiteX1" fmla="*/ 5129731 w 5922333"/>
              <a:gd name="connsiteY1" fmla="*/ 0 h 6858000"/>
              <a:gd name="connsiteX2" fmla="*/ 5142311 w 5922333"/>
              <a:gd name="connsiteY2" fmla="*/ 23550 h 6858000"/>
              <a:gd name="connsiteX3" fmla="*/ 5922333 w 5922333"/>
              <a:gd name="connsiteY3" fmla="*/ 3479505 h 6858000"/>
              <a:gd name="connsiteX4" fmla="*/ 5251778 w 5922333"/>
              <a:gd name="connsiteY4" fmla="*/ 6708999 h 6858000"/>
              <a:gd name="connsiteX5" fmla="*/ 5179753 w 5922333"/>
              <a:gd name="connsiteY5" fmla="*/ 6858000 h 6858000"/>
              <a:gd name="connsiteX6" fmla="*/ 0 w 592233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6858000">
                <a:moveTo>
                  <a:pt x="0" y="0"/>
                </a:moveTo>
                <a:lnTo>
                  <a:pt x="5129731" y="0"/>
                </a:lnTo>
                <a:lnTo>
                  <a:pt x="5142311" y="23550"/>
                </a:lnTo>
                <a:cubicBezTo>
                  <a:pt x="5632215" y="987256"/>
                  <a:pt x="5922333" y="2183538"/>
                  <a:pt x="5922333" y="3479505"/>
                </a:cubicBezTo>
                <a:cubicBezTo>
                  <a:pt x="5922333" y="4675783"/>
                  <a:pt x="5675132" y="5787121"/>
                  <a:pt x="5251778" y="6708999"/>
                </a:cubicBezTo>
                <a:lnTo>
                  <a:pt x="5179753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AD6A6D-BF04-7981-5107-88A10866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4922338" cy="13255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What are your plans for your financial future?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818ED5-2F56-4171-9445-3AA4F4462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74FCE8-866C-4AFA-B45C-FACE2A609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1" y="2089941"/>
            <a:ext cx="4970439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83DEF-8717-5D0D-2AB8-AC6F17122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4600"/>
            <a:ext cx="4922338" cy="3666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A. Savings</a:t>
            </a:r>
          </a:p>
          <a:p>
            <a:pPr marL="0" indent="0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B. Investment instruments-Stocks, bonds, </a:t>
            </a:r>
          </a:p>
          <a:p>
            <a:pPr marL="0" indent="0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C. Gold/Silver/Jewellery</a:t>
            </a:r>
          </a:p>
          <a:p>
            <a:pPr marL="0" indent="0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D. Insurance</a:t>
            </a:r>
          </a:p>
          <a:p>
            <a:pPr marL="0" indent="0">
              <a:buNone/>
            </a:pPr>
            <a:r>
              <a:rPr lang="en-US" sz="2000" b="1" dirty="0">
                <a:latin typeface="Charm" pitchFamily="2" charset="-34"/>
                <a:cs typeface="Charm" pitchFamily="2" charset="-34"/>
              </a:rPr>
              <a:t>E. Hide Money under your bed </a:t>
            </a:r>
          </a:p>
        </p:txBody>
      </p:sp>
    </p:spTree>
    <p:extLst>
      <p:ext uri="{BB962C8B-B14F-4D97-AF65-F5344CB8AC3E}">
        <p14:creationId xmlns:p14="http://schemas.microsoft.com/office/powerpoint/2010/main" val="175706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D261-4E58-D886-4EE7-35BF9BC6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306" y="800629"/>
            <a:ext cx="4375586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harm" pitchFamily="2" charset="-34"/>
                <a:cs typeface="Charm" pitchFamily="2" charset="-34"/>
              </a:rPr>
              <a:t>$Money Trivia$</a:t>
            </a:r>
          </a:p>
        </p:txBody>
      </p:sp>
      <p:sp>
        <p:nvSpPr>
          <p:cNvPr id="24" name="Freeform: Shape 18">
            <a:extLst>
              <a:ext uri="{FF2B5EF4-FFF2-40B4-BE49-F238E27FC236}">
                <a16:creationId xmlns:a16="http://schemas.microsoft.com/office/drawing/2014/main" id="{0ED52484-C939-4951-85D6-79046BBC6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67397" cy="3481744"/>
          </a:xfrm>
          <a:custGeom>
            <a:avLst/>
            <a:gdLst>
              <a:gd name="connsiteX0" fmla="*/ 0 w 4067397"/>
              <a:gd name="connsiteY0" fmla="*/ 0 h 3481744"/>
              <a:gd name="connsiteX1" fmla="*/ 3741230 w 4067397"/>
              <a:gd name="connsiteY1" fmla="*/ 0 h 3481744"/>
              <a:gd name="connsiteX2" fmla="*/ 3789282 w 4067397"/>
              <a:gd name="connsiteY2" fmla="*/ 79096 h 3481744"/>
              <a:gd name="connsiteX3" fmla="*/ 4067397 w 4067397"/>
              <a:gd name="connsiteY3" fmla="*/ 1177456 h 3481744"/>
              <a:gd name="connsiteX4" fmla="*/ 1763109 w 4067397"/>
              <a:gd name="connsiteY4" fmla="*/ 3481744 h 3481744"/>
              <a:gd name="connsiteX5" fmla="*/ 133731 w 4067397"/>
              <a:gd name="connsiteY5" fmla="*/ 2806834 h 3481744"/>
              <a:gd name="connsiteX6" fmla="*/ 0 w 4067397"/>
              <a:gd name="connsiteY6" fmla="*/ 2659692 h 348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67397" h="3481744">
                <a:moveTo>
                  <a:pt x="0" y="0"/>
                </a:moveTo>
                <a:lnTo>
                  <a:pt x="3741230" y="0"/>
                </a:lnTo>
                <a:lnTo>
                  <a:pt x="3789282" y="79096"/>
                </a:lnTo>
                <a:cubicBezTo>
                  <a:pt x="3966649" y="405598"/>
                  <a:pt x="4067397" y="779761"/>
                  <a:pt x="4067397" y="1177456"/>
                </a:cubicBezTo>
                <a:cubicBezTo>
                  <a:pt x="4067397" y="2450079"/>
                  <a:pt x="3035732" y="3481744"/>
                  <a:pt x="1763109" y="3481744"/>
                </a:cubicBezTo>
                <a:cubicBezTo>
                  <a:pt x="1126798" y="3481744"/>
                  <a:pt x="550726" y="3223828"/>
                  <a:pt x="133731" y="2806834"/>
                </a:cubicBezTo>
                <a:lnTo>
                  <a:pt x="0" y="2659692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0">
            <a:extLst>
              <a:ext uri="{FF2B5EF4-FFF2-40B4-BE49-F238E27FC236}">
                <a16:creationId xmlns:a16="http://schemas.microsoft.com/office/drawing/2014/main" id="{123AC743-1CAC-4594-8F81-8E5C1E45B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5804" y="452999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F11502-547A-F608-E77E-DAB5DE6A8C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601" r="-1" b="22191"/>
          <a:stretch/>
        </p:blipFill>
        <p:spPr>
          <a:xfrm>
            <a:off x="4700396" y="617591"/>
            <a:ext cx="1691640" cy="1691640"/>
          </a:xfrm>
          <a:custGeom>
            <a:avLst/>
            <a:gdLst/>
            <a:ahLst/>
            <a:cxnLst/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DF8EA8C-4EAB-49EE-BBAB-78BE910D2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041056"/>
            <a:ext cx="3216344" cy="2816945"/>
          </a:xfrm>
          <a:custGeom>
            <a:avLst/>
            <a:gdLst>
              <a:gd name="connsiteX0" fmla="*/ 1360112 w 3216344"/>
              <a:gd name="connsiteY0" fmla="*/ 0 h 2816945"/>
              <a:gd name="connsiteX1" fmla="*/ 3216344 w 3216344"/>
              <a:gd name="connsiteY1" fmla="*/ 1856232 h 2816945"/>
              <a:gd name="connsiteX2" fmla="*/ 2992307 w 3216344"/>
              <a:gd name="connsiteY2" fmla="*/ 2741023 h 2816945"/>
              <a:gd name="connsiteX3" fmla="*/ 2946183 w 3216344"/>
              <a:gd name="connsiteY3" fmla="*/ 2816945 h 2816945"/>
              <a:gd name="connsiteX4" fmla="*/ 0 w 3216344"/>
              <a:gd name="connsiteY4" fmla="*/ 2816945 h 2816945"/>
              <a:gd name="connsiteX5" fmla="*/ 0 w 3216344"/>
              <a:gd name="connsiteY5" fmla="*/ 596005 h 2816945"/>
              <a:gd name="connsiteX6" fmla="*/ 47558 w 3216344"/>
              <a:gd name="connsiteY6" fmla="*/ 543678 h 2816945"/>
              <a:gd name="connsiteX7" fmla="*/ 1360112 w 3216344"/>
              <a:gd name="connsiteY7" fmla="*/ 0 h 2816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6344" h="2816945">
                <a:moveTo>
                  <a:pt x="1360112" y="0"/>
                </a:moveTo>
                <a:cubicBezTo>
                  <a:pt x="2385281" y="0"/>
                  <a:pt x="3216344" y="831063"/>
                  <a:pt x="3216344" y="1856232"/>
                </a:cubicBezTo>
                <a:cubicBezTo>
                  <a:pt x="3216344" y="2176598"/>
                  <a:pt x="3135186" y="2478007"/>
                  <a:pt x="2992307" y="2741023"/>
                </a:cubicBezTo>
                <a:lnTo>
                  <a:pt x="2946183" y="2816945"/>
                </a:lnTo>
                <a:lnTo>
                  <a:pt x="0" y="2816945"/>
                </a:lnTo>
                <a:lnTo>
                  <a:pt x="0" y="596005"/>
                </a:lnTo>
                <a:lnTo>
                  <a:pt x="47558" y="543678"/>
                </a:lnTo>
                <a:cubicBezTo>
                  <a:pt x="383470" y="207766"/>
                  <a:pt x="847528" y="0"/>
                  <a:pt x="136011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73AF05-1CBD-4B57-BB0F-EAEF9F8FB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0935" y="2871982"/>
            <a:ext cx="2834640" cy="28346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A6D9A-3358-E043-912B-F4BEAB6C20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3" b="-3"/>
          <a:stretch/>
        </p:blipFill>
        <p:spPr>
          <a:xfrm>
            <a:off x="3545527" y="3036574"/>
            <a:ext cx="2505456" cy="2505456"/>
          </a:xfrm>
          <a:custGeom>
            <a:avLst/>
            <a:gdLst/>
            <a:ahLst/>
            <a:cxnLst/>
            <a:rect l="l" t="t" r="r" b="b"/>
            <a:pathLst>
              <a:path w="2505456" h="2505456">
                <a:moveTo>
                  <a:pt x="1252728" y="0"/>
                </a:moveTo>
                <a:cubicBezTo>
                  <a:pt x="1944591" y="0"/>
                  <a:pt x="2505456" y="560865"/>
                  <a:pt x="2505456" y="1252728"/>
                </a:cubicBezTo>
                <a:cubicBezTo>
                  <a:pt x="2505456" y="1944591"/>
                  <a:pt x="1944591" y="2505456"/>
                  <a:pt x="1252728" y="2505456"/>
                </a:cubicBezTo>
                <a:cubicBezTo>
                  <a:pt x="560865" y="2505456"/>
                  <a:pt x="0" y="1944591"/>
                  <a:pt x="0" y="1252728"/>
                </a:cubicBezTo>
                <a:cubicBezTo>
                  <a:pt x="0" y="560865"/>
                  <a:pt x="560865" y="0"/>
                  <a:pt x="1252728" y="0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42FF2C-C9AF-DA98-59A9-BD3019E7ACE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917" r="13224"/>
          <a:stretch/>
        </p:blipFill>
        <p:spPr>
          <a:xfrm>
            <a:off x="20" y="10"/>
            <a:ext cx="3904480" cy="3318836"/>
          </a:xfrm>
          <a:custGeom>
            <a:avLst/>
            <a:gdLst/>
            <a:ahLst/>
            <a:cxnLst/>
            <a:rect l="l" t="t" r="r" b="b"/>
            <a:pathLst>
              <a:path w="3904500" h="3318846">
                <a:moveTo>
                  <a:pt x="0" y="0"/>
                </a:moveTo>
                <a:lnTo>
                  <a:pt x="3550823" y="0"/>
                </a:lnTo>
                <a:lnTo>
                  <a:pt x="3646046" y="156742"/>
                </a:lnTo>
                <a:cubicBezTo>
                  <a:pt x="3810874" y="460163"/>
                  <a:pt x="3904500" y="807876"/>
                  <a:pt x="3904500" y="1177456"/>
                </a:cubicBezTo>
                <a:cubicBezTo>
                  <a:pt x="3904500" y="2360113"/>
                  <a:pt x="2945767" y="3318846"/>
                  <a:pt x="1763110" y="3318846"/>
                </a:cubicBezTo>
                <a:cubicBezTo>
                  <a:pt x="1097866" y="3318846"/>
                  <a:pt x="503472" y="3015497"/>
                  <a:pt x="110709" y="2539579"/>
                </a:cubicBezTo>
                <a:lnTo>
                  <a:pt x="0" y="2391530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903722-29C4-A873-65DA-B8260396E5D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536" r="-3" b="-3"/>
          <a:stretch/>
        </p:blipFill>
        <p:spPr>
          <a:xfrm>
            <a:off x="1" y="4207014"/>
            <a:ext cx="3050387" cy="2654675"/>
          </a:xfrm>
          <a:custGeom>
            <a:avLst/>
            <a:gdLst/>
            <a:ahLst/>
            <a:cxnLst/>
            <a:rect l="l" t="t" r="r" b="b"/>
            <a:pathLst>
              <a:path w="3050387" h="2654675">
                <a:moveTo>
                  <a:pt x="1360112" y="0"/>
                </a:moveTo>
                <a:cubicBezTo>
                  <a:pt x="2293625" y="0"/>
                  <a:pt x="3050387" y="756762"/>
                  <a:pt x="3050387" y="1690275"/>
                </a:cubicBezTo>
                <a:cubicBezTo>
                  <a:pt x="3050387" y="2040343"/>
                  <a:pt x="2943967" y="2365554"/>
                  <a:pt x="2761715" y="2635324"/>
                </a:cubicBezTo>
                <a:lnTo>
                  <a:pt x="2747244" y="2654675"/>
                </a:lnTo>
                <a:lnTo>
                  <a:pt x="0" y="2654675"/>
                </a:lnTo>
                <a:lnTo>
                  <a:pt x="0" y="689742"/>
                </a:lnTo>
                <a:lnTo>
                  <a:pt x="55814" y="615103"/>
                </a:lnTo>
                <a:cubicBezTo>
                  <a:pt x="365835" y="239445"/>
                  <a:pt x="835011" y="0"/>
                  <a:pt x="1360112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1DF7F-0CE7-1726-09CC-C9DB3B1F3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313" y="2871982"/>
            <a:ext cx="4375579" cy="310019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CA" sz="2400" u="none" strike="noStrike" dirty="0">
                <a:effectLst/>
                <a:latin typeface="Charm" pitchFamily="2" charset="-34"/>
                <a:cs typeface="Charm" pitchFamily="2" charset="-34"/>
              </a:rPr>
              <a:t>Which of these </a:t>
            </a:r>
            <a:r>
              <a:rPr lang="en-CA" sz="2400" b="1" u="sng" strike="noStrike" dirty="0">
                <a:effectLst/>
                <a:latin typeface="Charm" pitchFamily="2" charset="-34"/>
                <a:cs typeface="Charm" pitchFamily="2" charset="-34"/>
              </a:rPr>
              <a:t>was not </a:t>
            </a:r>
            <a:r>
              <a:rPr lang="en-CA" sz="2400" u="none" strike="noStrike" dirty="0">
                <a:effectLst/>
                <a:latin typeface="Charm" pitchFamily="2" charset="-34"/>
                <a:cs typeface="Charm" pitchFamily="2" charset="-34"/>
              </a:rPr>
              <a:t>an early form of money?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b="1" dirty="0">
                <a:latin typeface="Charm" pitchFamily="2" charset="-34"/>
                <a:cs typeface="Charm" pitchFamily="2" charset="-34"/>
              </a:rPr>
              <a:t>A. Shells</a:t>
            </a:r>
          </a:p>
          <a:p>
            <a:pPr marL="0" indent="0">
              <a:buNone/>
            </a:pPr>
            <a:r>
              <a:rPr lang="en-US" sz="2400" b="1" dirty="0">
                <a:latin typeface="Charm" pitchFamily="2" charset="-34"/>
                <a:cs typeface="Charm" pitchFamily="2" charset="-34"/>
              </a:rPr>
              <a:t>B. Beads</a:t>
            </a:r>
          </a:p>
          <a:p>
            <a:pPr marL="0" indent="0">
              <a:buNone/>
            </a:pPr>
            <a:r>
              <a:rPr lang="en-US" sz="2400" b="1" dirty="0">
                <a:latin typeface="Charm" pitchFamily="2" charset="-34"/>
                <a:cs typeface="Charm" pitchFamily="2" charset="-34"/>
              </a:rPr>
              <a:t>C. Fur</a:t>
            </a:r>
          </a:p>
          <a:p>
            <a:pPr marL="0" indent="0">
              <a:buNone/>
            </a:pPr>
            <a:r>
              <a:rPr lang="en-US" sz="2400" b="1" dirty="0">
                <a:latin typeface="Charm" pitchFamily="2" charset="-34"/>
                <a:cs typeface="Charm" pitchFamily="2" charset="-34"/>
              </a:rPr>
              <a:t>D. Teddy Bears </a:t>
            </a:r>
          </a:p>
        </p:txBody>
      </p:sp>
    </p:spTree>
    <p:extLst>
      <p:ext uri="{BB962C8B-B14F-4D97-AF65-F5344CB8AC3E}">
        <p14:creationId xmlns:p14="http://schemas.microsoft.com/office/powerpoint/2010/main" val="3868195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785343-5D24-4118-A2E4-665D196F6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739835-A8DE-22F2-4B62-45816DFD84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45" r="18248" b="-3"/>
          <a:stretch/>
        </p:blipFill>
        <p:spPr>
          <a:xfrm>
            <a:off x="2" y="-6235"/>
            <a:ext cx="3255403" cy="2505456"/>
          </a:xfrm>
          <a:custGeom>
            <a:avLst/>
            <a:gdLst/>
            <a:ahLst/>
            <a:cxnLst/>
            <a:rect l="l" t="t" r="r" b="b"/>
            <a:pathLst>
              <a:path w="3255403" h="2505456">
                <a:moveTo>
                  <a:pt x="0" y="0"/>
                </a:moveTo>
                <a:lnTo>
                  <a:pt x="3255403" y="0"/>
                </a:lnTo>
                <a:lnTo>
                  <a:pt x="2094477" y="2505456"/>
                </a:lnTo>
                <a:lnTo>
                  <a:pt x="0" y="2505456"/>
                </a:lnTo>
                <a:close/>
              </a:path>
            </a:pathLst>
          </a:custGeom>
        </p:spPr>
      </p:pic>
      <p:pic>
        <p:nvPicPr>
          <p:cNvPr id="6" name="Picture 5" descr="A group of women&#10;&#10;Description automatically generated with low confidence">
            <a:extLst>
              <a:ext uri="{FF2B5EF4-FFF2-40B4-BE49-F238E27FC236}">
                <a16:creationId xmlns:a16="http://schemas.microsoft.com/office/drawing/2014/main" id="{1E0ADE56-D025-084B-7D77-B6CD9291A7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" r="4527" b="-2"/>
          <a:stretch/>
        </p:blipFill>
        <p:spPr>
          <a:xfrm>
            <a:off x="7381876" y="10"/>
            <a:ext cx="4810125" cy="2501827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</p:spPr>
      </p:pic>
      <p:pic>
        <p:nvPicPr>
          <p:cNvPr id="4" name="Picture 3" descr="A group of people in clothing&#10;&#10;Description automatically generated with medium confidence">
            <a:extLst>
              <a:ext uri="{FF2B5EF4-FFF2-40B4-BE49-F238E27FC236}">
                <a16:creationId xmlns:a16="http://schemas.microsoft.com/office/drawing/2014/main" id="{810C9116-20F2-5F7A-1C7F-A43178BF75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97" r="15697" b="-3"/>
          <a:stretch/>
        </p:blipFill>
        <p:spPr>
          <a:xfrm>
            <a:off x="4675537" y="-6235"/>
            <a:ext cx="3677817" cy="2505456"/>
          </a:xfrm>
          <a:custGeom>
            <a:avLst/>
            <a:gdLst/>
            <a:ahLst/>
            <a:cxnLst/>
            <a:rect l="l" t="t" r="r" b="b"/>
            <a:pathLst>
              <a:path w="3677817" h="2505456">
                <a:moveTo>
                  <a:pt x="1160926" y="0"/>
                </a:moveTo>
                <a:lnTo>
                  <a:pt x="3677817" y="0"/>
                </a:lnTo>
                <a:lnTo>
                  <a:pt x="2516891" y="2505456"/>
                </a:lnTo>
                <a:lnTo>
                  <a:pt x="0" y="2505456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B9B6EF-49AD-5536-FCFA-A809ABD433B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4065" r="-1" b="-1"/>
          <a:stretch/>
        </p:blipFill>
        <p:spPr>
          <a:xfrm>
            <a:off x="5353049" y="2660089"/>
            <a:ext cx="6838950" cy="4197911"/>
          </a:xfrm>
          <a:custGeom>
            <a:avLst/>
            <a:gdLst/>
            <a:ahLst/>
            <a:cxnLst/>
            <a:rect l="l" t="t" r="r" b="b"/>
            <a:pathLst>
              <a:path w="6838950" h="4197911">
                <a:moveTo>
                  <a:pt x="1945141" y="0"/>
                </a:moveTo>
                <a:lnTo>
                  <a:pt x="1951364" y="0"/>
                </a:lnTo>
                <a:lnTo>
                  <a:pt x="3141155" y="0"/>
                </a:lnTo>
                <a:lnTo>
                  <a:pt x="4791200" y="0"/>
                </a:lnTo>
                <a:lnTo>
                  <a:pt x="6838950" y="0"/>
                </a:lnTo>
                <a:lnTo>
                  <a:pt x="6838950" y="4197911"/>
                </a:lnTo>
                <a:lnTo>
                  <a:pt x="0" y="4197911"/>
                </a:lnTo>
                <a:close/>
              </a:path>
            </a:pathLst>
          </a:custGeom>
        </p:spPr>
      </p:pic>
      <p:sp>
        <p:nvSpPr>
          <p:cNvPr id="17" name="Freeform 11">
            <a:extLst>
              <a:ext uri="{FF2B5EF4-FFF2-40B4-BE49-F238E27FC236}">
                <a16:creationId xmlns:a16="http://schemas.microsoft.com/office/drawing/2014/main" id="{32F4D216-10B7-4DCA-A0A1-068E9E32F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2660091"/>
            <a:ext cx="7122523" cy="4197911"/>
          </a:xfrm>
          <a:custGeom>
            <a:avLst/>
            <a:gdLst>
              <a:gd name="connsiteX0" fmla="*/ 0 w 7122523"/>
              <a:gd name="connsiteY0" fmla="*/ 4197911 h 4197911"/>
              <a:gd name="connsiteX1" fmla="*/ 7122523 w 7122523"/>
              <a:gd name="connsiteY1" fmla="*/ 4197911 h 4197911"/>
              <a:gd name="connsiteX2" fmla="*/ 5177382 w 7122523"/>
              <a:gd name="connsiteY2" fmla="*/ 0 h 4197911"/>
              <a:gd name="connsiteX3" fmla="*/ 5171159 w 7122523"/>
              <a:gd name="connsiteY3" fmla="*/ 0 h 4197911"/>
              <a:gd name="connsiteX4" fmla="*/ 3981368 w 7122523"/>
              <a:gd name="connsiteY4" fmla="*/ 0 h 4197911"/>
              <a:gd name="connsiteX5" fmla="*/ 2331323 w 7122523"/>
              <a:gd name="connsiteY5" fmla="*/ 0 h 4197911"/>
              <a:gd name="connsiteX6" fmla="*/ 0 w 7122523"/>
              <a:gd name="connsiteY6" fmla="*/ 0 h 419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2523" h="4197911">
                <a:moveTo>
                  <a:pt x="0" y="4197911"/>
                </a:moveTo>
                <a:lnTo>
                  <a:pt x="7122523" y="4197911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8D89C0-73C4-CF67-4E82-33F2D1A39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15" y="2937172"/>
            <a:ext cx="5308979" cy="85298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300" b="1" dirty="0">
                <a:solidFill>
                  <a:schemeClr val="accent6">
                    <a:lumMod val="75000"/>
                  </a:schemeClr>
                </a:solidFill>
                <a:latin typeface="Charm" pitchFamily="2" charset="-34"/>
                <a:cs typeface="Charm" pitchFamily="2" charset="-34"/>
              </a:rPr>
              <a:t>Which group was the first to use coins?</a:t>
            </a:r>
            <a:endParaRPr lang="en-US" sz="3300" b="1" dirty="0">
              <a:solidFill>
                <a:schemeClr val="accent6">
                  <a:lumMod val="75000"/>
                </a:schemeClr>
              </a:solidFill>
              <a:latin typeface="Charm" pitchFamily="2" charset="-34"/>
              <a:cs typeface="Charm" pitchFamily="2" charset="-34"/>
            </a:endParaRPr>
          </a:p>
        </p:txBody>
      </p:sp>
      <p:pic>
        <p:nvPicPr>
          <p:cNvPr id="10" name="Picture 9" descr="A person in a garment&#10;&#10;Description automatically generated with low confidence">
            <a:extLst>
              <a:ext uri="{FF2B5EF4-FFF2-40B4-BE49-F238E27FC236}">
                <a16:creationId xmlns:a16="http://schemas.microsoft.com/office/drawing/2014/main" id="{5B2424F0-9570-2A49-8B70-8EB9479B96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2415" r="-1" b="46286"/>
          <a:stretch/>
        </p:blipFill>
        <p:spPr>
          <a:xfrm>
            <a:off x="2268501" y="10"/>
            <a:ext cx="3393943" cy="2502833"/>
          </a:xfrm>
          <a:custGeom>
            <a:avLst/>
            <a:gdLst/>
            <a:ahLst/>
            <a:cxnLst/>
            <a:rect l="l" t="t" r="r" b="b"/>
            <a:pathLst>
              <a:path w="3393943" h="2502843">
                <a:moveTo>
                  <a:pt x="1159715" y="0"/>
                </a:moveTo>
                <a:lnTo>
                  <a:pt x="3393943" y="0"/>
                </a:lnTo>
                <a:lnTo>
                  <a:pt x="2234228" y="2502843"/>
                </a:lnTo>
                <a:lnTo>
                  <a:pt x="0" y="2502843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871A-AA39-247C-01A0-833E8F9D1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88" y="3951027"/>
            <a:ext cx="4746863" cy="2130364"/>
          </a:xfrm>
        </p:spPr>
        <p:txBody>
          <a:bodyPr anchor="ctr">
            <a:noAutofit/>
          </a:bodyPr>
          <a:lstStyle/>
          <a:p>
            <a:pPr marL="514350" indent="-514350">
              <a:buAutoNum type="alphaUcPeriod"/>
            </a:pPr>
            <a:r>
              <a:rPr lang="en-US" sz="2400" dirty="0">
                <a:solidFill>
                  <a:srgbClr val="FFFFFF"/>
                </a:solidFill>
                <a:latin typeface="Charm" pitchFamily="2" charset="-34"/>
                <a:cs typeface="Charm" pitchFamily="2" charset="-34"/>
              </a:rPr>
              <a:t>Romans</a:t>
            </a:r>
          </a:p>
          <a:p>
            <a:pPr marL="514350" indent="-514350">
              <a:buAutoNum type="alphaUcPeriod"/>
            </a:pPr>
            <a:r>
              <a:rPr lang="en-US" sz="2400" dirty="0">
                <a:solidFill>
                  <a:srgbClr val="FFFFFF"/>
                </a:solidFill>
                <a:latin typeface="Charm" pitchFamily="2" charset="-34"/>
                <a:cs typeface="Charm" pitchFamily="2" charset="-34"/>
              </a:rPr>
              <a:t>Greeks</a:t>
            </a:r>
          </a:p>
          <a:p>
            <a:pPr marL="514350" indent="-514350">
              <a:buAutoNum type="alphaUcPeriod"/>
            </a:pPr>
            <a:r>
              <a:rPr lang="en-US" sz="2400" dirty="0">
                <a:solidFill>
                  <a:srgbClr val="FFFFFF"/>
                </a:solidFill>
                <a:latin typeface="Charm" pitchFamily="2" charset="-34"/>
                <a:cs typeface="Charm" pitchFamily="2" charset="-34"/>
              </a:rPr>
              <a:t>Chinese</a:t>
            </a:r>
          </a:p>
          <a:p>
            <a:pPr marL="514350" indent="-514350">
              <a:buAutoNum type="alphaUcPeriod"/>
            </a:pPr>
            <a:r>
              <a:rPr lang="en-US" sz="2400" dirty="0">
                <a:solidFill>
                  <a:srgbClr val="FFFFFF"/>
                </a:solidFill>
                <a:latin typeface="Charm" pitchFamily="2" charset="-34"/>
                <a:cs typeface="Charm" pitchFamily="2" charset="-34"/>
              </a:rPr>
              <a:t>Clowns</a:t>
            </a:r>
          </a:p>
          <a:p>
            <a:pPr marL="514350" indent="-514350">
              <a:buAutoNum type="alphaUcPeriod"/>
            </a:pPr>
            <a:r>
              <a:rPr lang="en-US" sz="2400" dirty="0">
                <a:solidFill>
                  <a:srgbClr val="FFFFFF"/>
                </a:solidFill>
                <a:latin typeface="Charm" pitchFamily="2" charset="-34"/>
                <a:cs typeface="Charm" pitchFamily="2" charset="-34"/>
              </a:rPr>
              <a:t>Lydians </a:t>
            </a:r>
          </a:p>
        </p:txBody>
      </p:sp>
    </p:spTree>
    <p:extLst>
      <p:ext uri="{BB962C8B-B14F-4D97-AF65-F5344CB8AC3E}">
        <p14:creationId xmlns:p14="http://schemas.microsoft.com/office/powerpoint/2010/main" val="2591044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D26FD-64D3-80A3-3626-22DB012ED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Charm" pitchFamily="2" charset="-34"/>
                <a:cs typeface="Charm" pitchFamily="2" charset="-34"/>
              </a:rPr>
              <a:t>Who where the Lydians?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23C00-2EE3-E15B-1811-A76ECA9CB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317" y="2558215"/>
            <a:ext cx="4530898" cy="325418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400" b="1" dirty="0">
                <a:latin typeface="Charm" pitchFamily="2" charset="-34"/>
                <a:cs typeface="Charm" pitchFamily="2" charset="-34"/>
              </a:rPr>
              <a:t>The Lydians (known as </a:t>
            </a:r>
            <a:r>
              <a:rPr lang="en-CA" sz="2400" b="1" dirty="0" err="1">
                <a:latin typeface="Charm" pitchFamily="2" charset="-34"/>
                <a:cs typeface="Charm" pitchFamily="2" charset="-34"/>
              </a:rPr>
              <a:t>Sparda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 to the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2" tooltip="Achaemenid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Achaemenids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,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3" tooltip="Old Persian cuneifor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Old Persian cuneiform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 ) were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4" tooltip="Anatolian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Anatolian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 people living in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5" tooltip="Lyd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Lydia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, a region in western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6" tooltip="Anatol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Anatolia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, who spoke the distinctive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7" tooltip="Lydian langu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Lydian language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, an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8" tooltip="Indo-European languag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Indo-European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 language of the </a:t>
            </a:r>
            <a:r>
              <a:rPr lang="en-CA" sz="2400" b="1" dirty="0">
                <a:latin typeface="Charm" pitchFamily="2" charset="-34"/>
                <a:cs typeface="Charm" pitchFamily="2" charset="-34"/>
                <a:hlinkClick r:id="rId9" tooltip="Anatolian languag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Anatolian</a:t>
            </a:r>
            <a:r>
              <a:rPr lang="en-CA" sz="2400" b="1" dirty="0">
                <a:latin typeface="Charm" pitchFamily="2" charset="-34"/>
                <a:cs typeface="Charm" pitchFamily="2" charset="-34"/>
              </a:rPr>
              <a:t> group.</a:t>
            </a:r>
            <a:endParaRPr lang="en-US" sz="2400" b="1" dirty="0">
              <a:latin typeface="Charm" pitchFamily="2" charset="-34"/>
              <a:cs typeface="Charm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E319EB-0B9D-B05E-45F6-761B317AB9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11532" y="2558215"/>
            <a:ext cx="5150277" cy="356632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27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86E7E1-1B2F-171C-5D3B-AE7DD69CC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7854" y="918546"/>
            <a:ext cx="7675326" cy="49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62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494</Words>
  <Application>Microsoft Macintosh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Charm</vt:lpstr>
      <vt:lpstr>Wingdings</vt:lpstr>
      <vt:lpstr>Office Theme</vt:lpstr>
      <vt:lpstr>TESL-3050-November 22nd </vt:lpstr>
      <vt:lpstr>Today’s Topic is about?</vt:lpstr>
      <vt:lpstr>Warm-up game :Money and Figurative Language determine the meaning of each saying!</vt:lpstr>
      <vt:lpstr>Warm-up game :Money and Figurative Language determine the meaning of each saying!</vt:lpstr>
      <vt:lpstr>What are your plans for your financial future?</vt:lpstr>
      <vt:lpstr>$Money Trivia$</vt:lpstr>
      <vt:lpstr>Which group was the first to use coins?</vt:lpstr>
      <vt:lpstr>Who where the Lydians?</vt:lpstr>
      <vt:lpstr>PowerPoint Presentation</vt:lpstr>
      <vt:lpstr>Game #1: You won the Lotto </vt:lpstr>
      <vt:lpstr>Game #1: You won the Lotto </vt:lpstr>
      <vt:lpstr>Matching Game: Match the County to its Currency 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TESL-3050-November 22nd </dc:title>
  <dc:creator>Miguel Romero</dc:creator>
  <cp:lastModifiedBy>Miguel Romero</cp:lastModifiedBy>
  <cp:revision>4</cp:revision>
  <dcterms:created xsi:type="dcterms:W3CDTF">2022-11-19T03:56:10Z</dcterms:created>
  <dcterms:modified xsi:type="dcterms:W3CDTF">2022-11-22T07:39:47Z</dcterms:modified>
</cp:coreProperties>
</file>