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0"/>
  </p:notesMasterIdLst>
  <p:sldIdLst>
    <p:sldId id="279" r:id="rId2"/>
    <p:sldId id="256" r:id="rId3"/>
    <p:sldId id="272" r:id="rId4"/>
    <p:sldId id="257" r:id="rId5"/>
    <p:sldId id="259" r:id="rId6"/>
    <p:sldId id="274" r:id="rId7"/>
    <p:sldId id="280" r:id="rId8"/>
    <p:sldId id="275" r:id="rId9"/>
    <p:sldId id="276" r:id="rId10"/>
    <p:sldId id="278" r:id="rId11"/>
    <p:sldId id="277" r:id="rId12"/>
    <p:sldId id="265" r:id="rId13"/>
    <p:sldId id="273" r:id="rId14"/>
    <p:sldId id="266" r:id="rId15"/>
    <p:sldId id="268" r:id="rId16"/>
    <p:sldId id="264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753"/>
  </p:normalViewPr>
  <p:slideViewPr>
    <p:cSldViewPr snapToGrid="0">
      <p:cViewPr varScale="1">
        <p:scale>
          <a:sx n="106" d="100"/>
          <a:sy n="106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F16D3-2CF7-2B4F-BE52-021AD6775B24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F1CB5-AC16-4F4C-B749-C5A4AC263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F1CB5-AC16-4F4C-B749-C5A4AC2634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2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6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7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0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10/25/22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ingley.com/five-pivotal-moments-in-catalog-histor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shephyken/2015/04/23/oldest-customer-service-complaint-discovered-a-lesson-from-ancient-babylon/#631a5ae75a0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0484-B3CD-9B0B-9330-D0A62E69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47" y="240632"/>
            <a:ext cx="10213200" cy="738104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TESL 3050-Conversation CLUB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01CA1-ECEB-6340-2C7D-B715EB50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00" y="1053241"/>
            <a:ext cx="10213200" cy="738104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Pre-Conversation Club Talk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E3F8641-E4D3-0472-4499-096476E4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2" y="2176252"/>
            <a:ext cx="3538538" cy="45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01DE163-8990-BC6B-37BD-4DA75B32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3" y="2425222"/>
            <a:ext cx="4827589" cy="40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B58B1DC-4A0C-69DF-4D69-36FD69B9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3857625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6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08F0B-23E9-03D2-DA8B-C0FE4599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666666"/>
                </a:solidFill>
                <a:effectLst/>
                <a:latin typeface="Helvetica" pitchFamily="2" charset="0"/>
              </a:rPr>
              <a:t>When was the first shopping catalogue published?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66666"/>
                </a:solidFill>
                <a:latin typeface="Helvetica" pitchFamily="2" charset="0"/>
              </a:rPr>
              <a:t>A. 1400’s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66666"/>
                </a:solidFill>
                <a:latin typeface="Helvetica" pitchFamily="2" charset="0"/>
              </a:rPr>
              <a:t>B. 1985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66666"/>
                </a:solidFill>
                <a:latin typeface="Helvetica" pitchFamily="2" charset="0"/>
              </a:rPr>
              <a:t>C. 30 BC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666666"/>
                </a:solidFill>
                <a:latin typeface="Helvetica" pitchFamily="2" charset="0"/>
              </a:rPr>
              <a:t>D. 79 AD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666666"/>
              </a:solidFill>
              <a:effectLst/>
              <a:latin typeface="Helvetica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EAF1B-4904-21A6-E88B-4E7DE4C1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41421"/>
            <a:ext cx="10213200" cy="738104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Shopping Trivia</a:t>
            </a:r>
          </a:p>
        </p:txBody>
      </p:sp>
    </p:spTree>
    <p:extLst>
      <p:ext uri="{BB962C8B-B14F-4D97-AF65-F5344CB8AC3E}">
        <p14:creationId xmlns:p14="http://schemas.microsoft.com/office/powerpoint/2010/main" val="359549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B2D6-65BD-7BF7-DB82-4F4B3FC8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3E8FA-2C6A-581D-C8B5-737E71552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26323E"/>
                </a:solidFill>
                <a:effectLst/>
                <a:latin typeface="freight-text-pro"/>
              </a:rPr>
              <a:t>The first shopping catalog appeared way back in the 1400s, when an Italian publisher named </a:t>
            </a:r>
            <a:r>
              <a:rPr lang="en-CA" b="0" i="0" u="none" strike="noStrike" dirty="0">
                <a:solidFill>
                  <a:srgbClr val="F16957"/>
                </a:solidFill>
                <a:effectLst/>
                <a:latin typeface="freight-text-pro"/>
                <a:hlinkClick r:id="rId2"/>
              </a:rPr>
              <a:t>Aldus Manutius</a:t>
            </a:r>
            <a:r>
              <a:rPr lang="en-CA" b="0" i="0" dirty="0">
                <a:solidFill>
                  <a:srgbClr val="26323E"/>
                </a:solidFill>
                <a:effectLst/>
                <a:latin typeface="freight-text-pro"/>
              </a:rPr>
              <a:t> compiled a handprinted catalog of the books that he produced for sale and passed it out at town fairs.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9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650A-5BC7-BE3D-6908-7AB09FFC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urlz MT" pitchFamily="82" charset="77"/>
              </a:rPr>
              <a:t>Shopping ETIQUETTE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80C4-094A-40A3-C85F-0E4D2529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you are pushing your cart, you should?</a:t>
            </a:r>
          </a:p>
          <a:p>
            <a:r>
              <a:rPr lang="en-US" dirty="0"/>
              <a:t>A. Ram it into other people's carts </a:t>
            </a:r>
          </a:p>
          <a:p>
            <a:r>
              <a:rPr lang="en-US" dirty="0"/>
              <a:t>B. Get into the cart, and ask people to push you while wearing a baby costume </a:t>
            </a:r>
          </a:p>
          <a:p>
            <a:r>
              <a:rPr lang="en-US" dirty="0"/>
              <a:t>C. Be boring and simply normal </a:t>
            </a:r>
          </a:p>
          <a:p>
            <a:r>
              <a:rPr lang="en-US" dirty="0"/>
              <a:t>D. Walk backwards while singing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9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45B1-A54D-240A-E421-1FBAB478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53279"/>
            <a:ext cx="10213200" cy="702008"/>
          </a:xfrm>
        </p:spPr>
        <p:txBody>
          <a:bodyPr/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GAME: at the Shop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CDA71E-FE57-6791-2903-51059671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37419"/>
              </p:ext>
            </p:extLst>
          </p:nvPr>
        </p:nvGraphicFramePr>
        <p:xfrm>
          <a:off x="1495928" y="3459437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677749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0779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I’d like some apples, please.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1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Shop Assistant: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Apples would you like: green, red or yellow?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3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Green, please.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42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Shop Assistant: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many apples would you like?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9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I have 5 apples?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0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Shop Assistant: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99780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752623-C31E-49A3-0623-B2CB7ADD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349041"/>
            <a:ext cx="10213200" cy="174307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With your partner, create a small conversation for buying something at the grocery store? You can see the example below. Share with the class. </a:t>
            </a:r>
          </a:p>
          <a:p>
            <a:pPr algn="ctr"/>
            <a:r>
              <a:rPr lang="en-US" b="1" dirty="0"/>
              <a:t>Each person needs to contribute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75581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650A-5BC7-BE3D-6908-7AB09FFC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urlz MT" pitchFamily="82" charset="77"/>
              </a:rPr>
              <a:t>Shopping ETIQUETTE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80C4-094A-40A3-C85F-0E4D2529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you're in a line up, should you: </a:t>
            </a:r>
          </a:p>
          <a:p>
            <a:r>
              <a:rPr lang="en-US" dirty="0"/>
              <a:t>A. Push other people out of your way</a:t>
            </a:r>
          </a:p>
          <a:p>
            <a:r>
              <a:rPr lang="en-US" dirty="0"/>
              <a:t>B. Start talking to yourself and laugh </a:t>
            </a:r>
          </a:p>
          <a:p>
            <a:r>
              <a:rPr lang="en-US" dirty="0"/>
              <a:t>C. Suck your thumb  </a:t>
            </a:r>
          </a:p>
          <a:p>
            <a:r>
              <a:rPr lang="en-US" dirty="0"/>
              <a:t>D. Wait Patiently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4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650A-5BC7-BE3D-6908-7AB09FFC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urlz MT" pitchFamily="82" charset="77"/>
              </a:rPr>
              <a:t>Shopping ETIQUETTE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80C4-094A-40A3-C85F-0E4D2529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do you do when you encounter rude shopper: </a:t>
            </a:r>
          </a:p>
          <a:p>
            <a:r>
              <a:rPr lang="en-US" dirty="0"/>
              <a:t>A. Organize a group of shoppers to throw them out of the store</a:t>
            </a:r>
          </a:p>
          <a:p>
            <a:r>
              <a:rPr lang="en-US" dirty="0"/>
              <a:t>B. Grab a handful of tomatoes and throw it at the individual </a:t>
            </a:r>
          </a:p>
          <a:p>
            <a:r>
              <a:rPr lang="en-US" dirty="0"/>
              <a:t>C. Simply Smile and walk the other way </a:t>
            </a:r>
          </a:p>
          <a:p>
            <a:r>
              <a:rPr lang="en-US" dirty="0"/>
              <a:t>D. Go to the sports section and grab a pair of boxing gloves.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9" name="Rectangle 1088">
            <a:extLst>
              <a:ext uri="{FF2B5EF4-FFF2-40B4-BE49-F238E27FC236}">
                <a16:creationId xmlns:a16="http://schemas.microsoft.com/office/drawing/2014/main" id="{3268346D-5E77-4906-AC8D-57FB88F1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F5A71-3774-6E7E-B1DB-EAE70E25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126" y="2656309"/>
            <a:ext cx="4078800" cy="3027425"/>
          </a:xfrm>
        </p:spPr>
        <p:txBody>
          <a:bodyPr vert="horz" wrap="square" lIns="91440" tIns="45720" rIns="91440" bIns="45720" rtlCol="0" anchor="b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 kern="1200" cap="none" spc="0" baseline="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Game</a:t>
            </a:r>
            <a:r>
              <a:rPr lang="en-US" kern="1200" cap="none" spc="0" baseline="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: You're going to a costume party with you and your mule. You need to go shopping for both of you. Describe what you would buy as a costume for both you and your mule. </a:t>
            </a:r>
            <a:b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000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4168C6BE-41CC-4C4D-850F-F82321AE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1032" name="Picture 8" descr="Chewbacca Costume, from Rebel, Jedi, Princess, Queen: Star Wars™ and the  Power of Costume, a Smithsonian Institution traveling exhibition">
            <a:extLst>
              <a:ext uri="{FF2B5EF4-FFF2-40B4-BE49-F238E27FC236}">
                <a16:creationId xmlns:a16="http://schemas.microsoft.com/office/drawing/2014/main" id="{27A90800-9E0C-C804-C9AE-48497B292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r="2" b="24872"/>
          <a:stretch/>
        </p:blipFill>
        <p:spPr bwMode="auto">
          <a:xfrm>
            <a:off x="1489810" y="540033"/>
            <a:ext cx="3100779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4CBC1FDF-AE13-4731-B38F-2761BDFD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onkey Dressed Stock Photos - Free &amp; Royalty-Free Stock Photos from  Dreamstime">
            <a:extLst>
              <a:ext uri="{FF2B5EF4-FFF2-40B4-BE49-F238E27FC236}">
                <a16:creationId xmlns:a16="http://schemas.microsoft.com/office/drawing/2014/main" id="{0083E811-6821-907E-3F23-E48B7E717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" r="2" b="32556"/>
          <a:stretch/>
        </p:blipFill>
        <p:spPr bwMode="auto">
          <a:xfrm>
            <a:off x="1489807" y="3564000"/>
            <a:ext cx="3100785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FD50B0-3061-042A-7DA9-B19944B9B9C1}"/>
              </a:ext>
            </a:extLst>
          </p:cNvPr>
          <p:cNvSpPr txBox="1"/>
          <p:nvPr/>
        </p:nvSpPr>
        <p:spPr>
          <a:xfrm>
            <a:off x="7612785" y="977407"/>
            <a:ext cx="4078800" cy="290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spc="50" dirty="0" err="1">
                <a:solidFill>
                  <a:schemeClr val="tx1">
                    <a:alpha val="60000"/>
                  </a:schemeClr>
                </a:solidFill>
                <a:highlight>
                  <a:srgbClr val="FFFF00"/>
                </a:highlight>
              </a:rPr>
              <a:t>Custome</a:t>
            </a:r>
            <a:r>
              <a:rPr lang="en-US" sz="2000" b="1" spc="50" dirty="0">
                <a:solidFill>
                  <a:schemeClr val="tx1">
                    <a:alpha val="60000"/>
                  </a:schemeClr>
                </a:solidFill>
                <a:highlight>
                  <a:srgbClr val="FFFF00"/>
                </a:highlight>
              </a:rPr>
              <a:t> GAME TIME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AE7E3C-3FB6-71D2-C3DD-72B3846EFED4}"/>
              </a:ext>
            </a:extLst>
          </p:cNvPr>
          <p:cNvSpPr txBox="1">
            <a:spLocks/>
          </p:cNvSpPr>
          <p:nvPr/>
        </p:nvSpPr>
        <p:spPr>
          <a:xfrm>
            <a:off x="4559221" y="3109817"/>
            <a:ext cx="4404305" cy="1815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br>
              <a:rPr lang="en-US" sz="2900" b="1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42911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650A-5BC7-BE3D-6908-7AB09FFC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urlz MT" pitchFamily="82" charset="77"/>
              </a:rPr>
              <a:t>Shopping ETIQUETTE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80C4-094A-40A3-C85F-0E4D2529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If are shopping at your local supermarket, and you see your favorite actor walk in you should?</a:t>
            </a:r>
          </a:p>
          <a:p>
            <a:r>
              <a:rPr lang="en-US" dirty="0"/>
              <a:t>A. Scream and Holler like a wild animal </a:t>
            </a:r>
          </a:p>
          <a:p>
            <a:r>
              <a:rPr lang="en-US" dirty="0"/>
              <a:t>B. Start telling them you are cousins </a:t>
            </a:r>
          </a:p>
          <a:p>
            <a:r>
              <a:rPr lang="en-US" dirty="0"/>
              <a:t>C. Ask them to pay for your bill </a:t>
            </a:r>
          </a:p>
          <a:p>
            <a:r>
              <a:rPr lang="en-US" dirty="0"/>
              <a:t>D. Keep shopping </a:t>
            </a:r>
          </a:p>
        </p:txBody>
      </p:sp>
    </p:spTree>
    <p:extLst>
      <p:ext uri="{BB962C8B-B14F-4D97-AF65-F5344CB8AC3E}">
        <p14:creationId xmlns:p14="http://schemas.microsoft.com/office/powerpoint/2010/main" val="135727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96" name="Rectangle 11289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064AE-16AB-8A19-1B09-54A5A1E3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latin typeface="Curlz MT" pitchFamily="82" charset="77"/>
              </a:rPr>
              <a:t>EXIT TICKET</a:t>
            </a:r>
          </a:p>
        </p:txBody>
      </p:sp>
      <p:sp>
        <p:nvSpPr>
          <p:cNvPr id="11297" name="Rectangle 11291">
            <a:extLst>
              <a:ext uri="{FF2B5EF4-FFF2-40B4-BE49-F238E27FC236}">
                <a16:creationId xmlns:a16="http://schemas.microsoft.com/office/drawing/2014/main" id="{62A4A8E2-912D-4A3D-AEA6-07D67918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11268" name="Picture 4" descr="A person pushing a baby in a stroller&#10;&#10;Description automatically generated with medium confidence">
            <a:extLst>
              <a:ext uri="{FF2B5EF4-FFF2-40B4-BE49-F238E27FC236}">
                <a16:creationId xmlns:a16="http://schemas.microsoft.com/office/drawing/2014/main" id="{6F857E3C-7900-79B2-ABA7-F0D606351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4" b="21595"/>
          <a:stretch/>
        </p:blipFill>
        <p:spPr bwMode="auto">
          <a:xfrm>
            <a:off x="540989" y="754409"/>
            <a:ext cx="2768400" cy="13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98" name="Straight Connector 11293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people of walmart, funny people of walmart, walmart people fail, people of walmart blog, funniest people of walmart, trashy people of walmart">
            <a:extLst>
              <a:ext uri="{FF2B5EF4-FFF2-40B4-BE49-F238E27FC236}">
                <a16:creationId xmlns:a16="http://schemas.microsoft.com/office/drawing/2014/main" id="{286806F9-3881-D6C6-E004-5D5EBDA7D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31457"/>
          <a:stretch/>
        </p:blipFill>
        <p:spPr bwMode="auto">
          <a:xfrm>
            <a:off x="540988" y="2770424"/>
            <a:ext cx="2768400" cy="13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xtreme_Burping_Pranks_in_Public_Mega_Compilation_Best_Reactions" descr="Extreme_Burping_Pranks_in_Public_Mega_Compilation_Best_Reactions">
            <a:hlinkClick r:id="" action="ppaction://media"/>
            <a:extLst>
              <a:ext uri="{FF2B5EF4-FFF2-40B4-BE49-F238E27FC236}">
                <a16:creationId xmlns:a16="http://schemas.microsoft.com/office/drawing/2014/main" id="{FB574E4D-B875-6946-F9E1-EC016BCF2B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0988" y="4666387"/>
            <a:ext cx="2768400" cy="1557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32374-D067-E10B-ADA2-36B84D67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986" y="2413468"/>
            <a:ext cx="6318000" cy="336503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b="1" dirty="0">
                <a:highlight>
                  <a:srgbClr val="FFFF00"/>
                </a:highlight>
              </a:rPr>
              <a:t>What is one thing you learned today about shopping today?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91FFC-0778-BACA-CEA3-E9954F030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71" y="347604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Conversation Club</a:t>
            </a:r>
            <a:br>
              <a:rPr lang="en-US" sz="4400" dirty="0"/>
            </a:br>
            <a:r>
              <a:rPr lang="en-US" sz="4400" dirty="0"/>
              <a:t>October 25</a:t>
            </a:r>
            <a:r>
              <a:rPr lang="en-US" sz="4400" baseline="30000" dirty="0"/>
              <a:t>th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88075-720B-0AE5-8722-DBC3F8D37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531815"/>
            <a:ext cx="4451347" cy="1720850"/>
          </a:xfrm>
        </p:spPr>
        <p:txBody>
          <a:bodyPr anchor="ctr">
            <a:normAutofit lnSpcReduction="10000"/>
          </a:bodyPr>
          <a:lstStyle/>
          <a:p>
            <a:r>
              <a:rPr lang="en-US" sz="4400" b="1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Todays Topic:</a:t>
            </a:r>
          </a:p>
          <a:p>
            <a:r>
              <a:rPr lang="en-US" sz="4400" b="1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Shopping</a:t>
            </a: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oliday Happy GIFs - Get the best GIF on GIPHY">
            <a:extLst>
              <a:ext uri="{FF2B5EF4-FFF2-40B4-BE49-F238E27FC236}">
                <a16:creationId xmlns:a16="http://schemas.microsoft.com/office/drawing/2014/main" id="{43D9A6EA-0612-3D04-73B9-6E95D665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16" y="2416057"/>
            <a:ext cx="3524400" cy="29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 by VakantieVeilingen - Find &amp; Share on GIPHY">
            <a:extLst>
              <a:ext uri="{FF2B5EF4-FFF2-40B4-BE49-F238E27FC236}">
                <a16:creationId xmlns:a16="http://schemas.microsoft.com/office/drawing/2014/main" id="{E1ECCFFC-C5B3-662C-60FA-FBC6224F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63" y="2416057"/>
            <a:ext cx="2864597" cy="32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st Walmart Shoppers GIFs | Gfycat">
            <a:extLst>
              <a:ext uri="{FF2B5EF4-FFF2-40B4-BE49-F238E27FC236}">
                <a16:creationId xmlns:a16="http://schemas.microsoft.com/office/drawing/2014/main" id="{5924913B-1332-A471-60FC-068CCF6C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66" y="2416057"/>
            <a:ext cx="2864597" cy="32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861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475B-3144-4855-E389-9358A450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highlight>
                  <a:srgbClr val="FFFF00"/>
                </a:highlight>
                <a:latin typeface="Luminari" panose="02000505000000020004" pitchFamily="2" charset="0"/>
                <a:cs typeface="Cavolini" panose="03000502040302020204" pitchFamily="66" charset="0"/>
              </a:rPr>
              <a:t>Warm-up Activity- Word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4833-6295-4116-174F-16154FC2D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980" y="3740981"/>
            <a:ext cx="3064440" cy="661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highlight>
                  <a:srgbClr val="FF0000"/>
                </a:highlight>
              </a:rPr>
              <a:t>S_O_ _IN_</a:t>
            </a:r>
            <a:r>
              <a:rPr lang="en-US" sz="2800" dirty="0">
                <a:highlight>
                  <a:srgbClr val="808000"/>
                </a:highlight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1C96D1-BED1-BEF9-A36C-7B0B2B10BE2F}"/>
              </a:ext>
            </a:extLst>
          </p:cNvPr>
          <p:cNvCxnSpPr>
            <a:cxnSpLocks/>
          </p:cNvCxnSpPr>
          <p:nvPr/>
        </p:nvCxnSpPr>
        <p:spPr>
          <a:xfrm flipV="1">
            <a:off x="7802880" y="2697479"/>
            <a:ext cx="1120740" cy="104350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DF3C35-347B-C440-CD94-6F581064115A}"/>
              </a:ext>
            </a:extLst>
          </p:cNvPr>
          <p:cNvSpPr txBox="1"/>
          <p:nvPr/>
        </p:nvSpPr>
        <p:spPr>
          <a:xfrm>
            <a:off x="8923620" y="2512813"/>
            <a:ext cx="119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3FAEE-715A-E141-A4FE-4A43C258D102}"/>
              </a:ext>
            </a:extLst>
          </p:cNvPr>
          <p:cNvSpPr txBox="1"/>
          <p:nvPr/>
        </p:nvSpPr>
        <p:spPr>
          <a:xfrm>
            <a:off x="373980" y="205114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Think of a word you associate with the word below  and why</a:t>
            </a:r>
          </a:p>
        </p:txBody>
      </p:sp>
      <p:pic>
        <p:nvPicPr>
          <p:cNvPr id="1028" name="Picture 4" descr="Versacart Green Plastic Shopping Cart - 40 5/8&quot;L x 22 2/3&quot;W x 42 2/5&quot;H">
            <a:extLst>
              <a:ext uri="{FF2B5EF4-FFF2-40B4-BE49-F238E27FC236}">
                <a16:creationId xmlns:a16="http://schemas.microsoft.com/office/drawing/2014/main" id="{99C98C48-818D-6DA0-A0B2-3F7874D5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00" y="4071498"/>
            <a:ext cx="2125380" cy="18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E864EA-17E5-ADD6-2DD5-AF73E79D8BBD}"/>
              </a:ext>
            </a:extLst>
          </p:cNvPr>
          <p:cNvSpPr txBox="1"/>
          <p:nvPr/>
        </p:nvSpPr>
        <p:spPr>
          <a:xfrm>
            <a:off x="2263741" y="3153656"/>
            <a:ext cx="212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Hints</a:t>
            </a:r>
          </a:p>
        </p:txBody>
      </p:sp>
      <p:pic>
        <p:nvPicPr>
          <p:cNvPr id="1030" name="Picture 6" descr="10 Most Amazing Shopping Malls in the World - MapQuest Travel">
            <a:extLst>
              <a:ext uri="{FF2B5EF4-FFF2-40B4-BE49-F238E27FC236}">
                <a16:creationId xmlns:a16="http://schemas.microsoft.com/office/drawing/2014/main" id="{29F8B6F3-B243-B6B5-75A2-45A6EA4A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80" y="4028194"/>
            <a:ext cx="2781900" cy="18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2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36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5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ABD67-5BCC-9E9F-21EF-E93F3C0E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080" y="714823"/>
            <a:ext cx="4078800" cy="15959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Do you like Shopping? </a:t>
            </a:r>
          </a:p>
        </p:txBody>
      </p:sp>
      <p:pic>
        <p:nvPicPr>
          <p:cNvPr id="1026" name="Picture 2" descr="9,001 Crazy Shoppers Stock Photos, Pictures &amp; Royalty-Free Images - iStock">
            <a:extLst>
              <a:ext uri="{FF2B5EF4-FFF2-40B4-BE49-F238E27FC236}">
                <a16:creationId xmlns:a16="http://schemas.microsoft.com/office/drawing/2014/main" id="{A389B39A-1E2F-9D01-B0A3-77644DFAD6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6" r="6528" b="-1"/>
          <a:stretch/>
        </p:blipFill>
        <p:spPr bwMode="auto">
          <a:xfrm>
            <a:off x="29083" y="310126"/>
            <a:ext cx="3586143" cy="25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hoppers go to the Mall for Immediate Gratification. Don't Disrupt the -  SuiteRetail">
            <a:extLst>
              <a:ext uri="{FF2B5EF4-FFF2-40B4-BE49-F238E27FC236}">
                <a16:creationId xmlns:a16="http://schemas.microsoft.com/office/drawing/2014/main" id="{8D269079-232F-C4AF-6DF6-F1FE5DF8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" y="3366777"/>
            <a:ext cx="37719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ack Friday deals not necessarily worth it">
            <a:extLst>
              <a:ext uri="{FF2B5EF4-FFF2-40B4-BE49-F238E27FC236}">
                <a16:creationId xmlns:a16="http://schemas.microsoft.com/office/drawing/2014/main" id="{BB1B857F-2DAC-3FDA-6C7A-484C0A68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63" y="107972"/>
            <a:ext cx="3231179" cy="29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979B00-DEC5-C3F1-3CFE-8856D119BE08}"/>
              </a:ext>
            </a:extLst>
          </p:cNvPr>
          <p:cNvSpPr txBox="1">
            <a:spLocks/>
          </p:cNvSpPr>
          <p:nvPr/>
        </p:nvSpPr>
        <p:spPr>
          <a:xfrm>
            <a:off x="5543860" y="3523906"/>
            <a:ext cx="5641814" cy="30832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en-US" b="1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your </a:t>
            </a:r>
            <a:r>
              <a:rPr lang="en-US" b="1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favourite</a:t>
            </a:r>
            <a:r>
              <a:rPr lang="en-US" b="1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thing to shop for?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en-US" b="1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differences do you notice from Shopping here vs your home country? 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en-CA" b="1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Think about the most expensive thing you have ever bought. Was it worth what you paid for it?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en-CA" b="1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you prefer to shop alone, with your friends or family? 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endParaRPr lang="en-US" b="1" spc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endParaRPr lang="en-US" b="1" spc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endParaRPr lang="en-US" b="1" spc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 marL="0" indent="0" algn="ctr"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76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0CBF-E738-7705-DE7E-C3894855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78" y="167877"/>
            <a:ext cx="5106600" cy="6659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urlz MT" pitchFamily="82" charset="77"/>
              </a:rPr>
              <a:t>Polling Question </a:t>
            </a:r>
          </a:p>
        </p:txBody>
      </p:sp>
      <p:pic>
        <p:nvPicPr>
          <p:cNvPr id="4" name="Picture 6" descr="Black Friday deals not necessarily worth it">
            <a:extLst>
              <a:ext uri="{FF2B5EF4-FFF2-40B4-BE49-F238E27FC236}">
                <a16:creationId xmlns:a16="http://schemas.microsoft.com/office/drawing/2014/main" id="{45F2D1DD-112A-DBA5-EECB-EFB8D0F25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1" y="4612967"/>
            <a:ext cx="3573882" cy="20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oppers go to the Mall for Immediate Gratification. Don't Disrupt the -  SuiteRetail">
            <a:extLst>
              <a:ext uri="{FF2B5EF4-FFF2-40B4-BE49-F238E27FC236}">
                <a16:creationId xmlns:a16="http://schemas.microsoft.com/office/drawing/2014/main" id="{4EB77655-0EBD-66CE-0994-E444CB9D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8" y="1529046"/>
            <a:ext cx="3302195" cy="23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9,001 Crazy Shoppers Stock Photos, Pictures &amp; Royalty-Free Images - iStock">
            <a:extLst>
              <a:ext uri="{FF2B5EF4-FFF2-40B4-BE49-F238E27FC236}">
                <a16:creationId xmlns:a16="http://schemas.microsoft.com/office/drawing/2014/main" id="{574672D1-0FC3-6BF1-D80A-0D1797948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6" r="6528" b="-1"/>
          <a:stretch/>
        </p:blipFill>
        <p:spPr bwMode="auto">
          <a:xfrm>
            <a:off x="8377891" y="1495586"/>
            <a:ext cx="3196488" cy="24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69A4AE-A04C-6DB1-8562-EFF2773EB9A3}"/>
              </a:ext>
            </a:extLst>
          </p:cNvPr>
          <p:cNvSpPr txBox="1"/>
          <p:nvPr/>
        </p:nvSpPr>
        <p:spPr>
          <a:xfrm>
            <a:off x="6374633" y="4495732"/>
            <a:ext cx="400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Which Shopper are you?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9753C-CE41-D073-34B8-836BA627C642}"/>
              </a:ext>
            </a:extLst>
          </p:cNvPr>
          <p:cNvSpPr txBox="1"/>
          <p:nvPr/>
        </p:nvSpPr>
        <p:spPr>
          <a:xfrm>
            <a:off x="6427020" y="5347377"/>
            <a:ext cx="400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What things annoy you about other shoppers? </a:t>
            </a:r>
          </a:p>
        </p:txBody>
      </p:sp>
      <p:pic>
        <p:nvPicPr>
          <p:cNvPr id="3074" name="Picture 2" descr="45 Walmart Shoppers Who Failed at Fashion">
            <a:extLst>
              <a:ext uri="{FF2B5EF4-FFF2-40B4-BE49-F238E27FC236}">
                <a16:creationId xmlns:a16="http://schemas.microsoft.com/office/drawing/2014/main" id="{C22766E8-999A-407B-7F6B-EBCA3083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16" y="1459951"/>
            <a:ext cx="3430200" cy="24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08E70D-6423-E287-B8BE-2E1FEE67337A}"/>
              </a:ext>
            </a:extLst>
          </p:cNvPr>
          <p:cNvSpPr txBox="1"/>
          <p:nvPr/>
        </p:nvSpPr>
        <p:spPr>
          <a:xfrm>
            <a:off x="5245920" y="1027532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B-Stylish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87BEF-85C3-7185-181F-597FD6594CDE}"/>
              </a:ext>
            </a:extLst>
          </p:cNvPr>
          <p:cNvSpPr txBox="1"/>
          <p:nvPr/>
        </p:nvSpPr>
        <p:spPr>
          <a:xfrm>
            <a:off x="721140" y="996753"/>
            <a:ext cx="282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A- Close and personal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222E2-9F29-602B-1813-910EBC62E345}"/>
              </a:ext>
            </a:extLst>
          </p:cNvPr>
          <p:cNvSpPr txBox="1"/>
          <p:nvPr/>
        </p:nvSpPr>
        <p:spPr>
          <a:xfrm>
            <a:off x="9073842" y="1027532"/>
            <a:ext cx="180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C-The Civilized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0AB96-7CC9-9411-7699-25BD578516A0}"/>
              </a:ext>
            </a:extLst>
          </p:cNvPr>
          <p:cNvSpPr txBox="1"/>
          <p:nvPr/>
        </p:nvSpPr>
        <p:spPr>
          <a:xfrm>
            <a:off x="1145755" y="4080674"/>
            <a:ext cx="197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D-Plain Savage </a:t>
            </a:r>
          </a:p>
        </p:txBody>
      </p:sp>
    </p:spTree>
    <p:extLst>
      <p:ext uri="{BB962C8B-B14F-4D97-AF65-F5344CB8AC3E}">
        <p14:creationId xmlns:p14="http://schemas.microsoft.com/office/powerpoint/2010/main" val="153866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9C76-2E61-0650-70C1-6B8DA276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Shopping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D1E7-DFAD-49EE-FD8C-09CE18B7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Luminari" panose="02000505000000020004" pitchFamily="2" charset="0"/>
              </a:rPr>
              <a:t>Which Country has the biggest Shopping Mall in the world? </a:t>
            </a:r>
          </a:p>
          <a:p>
            <a:r>
              <a:rPr lang="en-US" b="1" dirty="0">
                <a:latin typeface="Luminari" panose="02000505000000020004" pitchFamily="2" charset="0"/>
              </a:rPr>
              <a:t>A. Canada</a:t>
            </a:r>
          </a:p>
          <a:p>
            <a:r>
              <a:rPr lang="en-US" b="1" dirty="0">
                <a:latin typeface="Luminari" panose="02000505000000020004" pitchFamily="2" charset="0"/>
              </a:rPr>
              <a:t>B. USA</a:t>
            </a:r>
          </a:p>
          <a:p>
            <a:r>
              <a:rPr lang="en-US" b="1" dirty="0">
                <a:latin typeface="Luminari" panose="02000505000000020004" pitchFamily="2" charset="0"/>
              </a:rPr>
              <a:t>C. </a:t>
            </a:r>
            <a:r>
              <a:rPr lang="en-CA" b="1" dirty="0">
                <a:latin typeface="Luminari" panose="02000505000000020004" pitchFamily="2" charset="0"/>
              </a:rPr>
              <a:t>United Arab Emirates</a:t>
            </a:r>
          </a:p>
          <a:p>
            <a:r>
              <a:rPr lang="en-CA" b="1" dirty="0">
                <a:latin typeface="Luminari" panose="02000505000000020004" pitchFamily="2" charset="0"/>
              </a:rPr>
              <a:t>D. Saudi Arabia </a:t>
            </a:r>
            <a:endParaRPr lang="en-US" b="1" dirty="0">
              <a:latin typeface="Luminari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5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9C76-2E61-0650-70C1-6B8DA276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Shopping Trivia</a:t>
            </a:r>
          </a:p>
        </p:txBody>
      </p:sp>
      <p:pic>
        <p:nvPicPr>
          <p:cNvPr id="6146" name="Picture 2" descr="Shopping mall - Wikipedia">
            <a:extLst>
              <a:ext uri="{FF2B5EF4-FFF2-40B4-BE49-F238E27FC236}">
                <a16:creationId xmlns:a16="http://schemas.microsoft.com/office/drawing/2014/main" id="{57E49494-7787-5AE9-B33A-DF656AB8EA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34519"/>
            <a:ext cx="165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0 Largest Malls in the World (with Map) - Touropia">
            <a:extLst>
              <a:ext uri="{FF2B5EF4-FFF2-40B4-BE49-F238E27FC236}">
                <a16:creationId xmlns:a16="http://schemas.microsoft.com/office/drawing/2014/main" id="{769FABE8-A13B-64C4-3175-5266CE62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21" y="1710265"/>
            <a:ext cx="7599892" cy="44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08F0B-23E9-03D2-DA8B-C0FE4599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4D4D4D"/>
                </a:solidFill>
                <a:latin typeface="Roboto" panose="02000000000000000000" pitchFamily="2" charset="0"/>
              </a:rPr>
              <a:t>How old is the first customer complaint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666666"/>
                </a:solidFill>
                <a:effectLst/>
                <a:latin typeface="Helvetica" pitchFamily="2" charset="0"/>
              </a:rPr>
              <a:t>A. 1980 by a guy called Clark Griswold </a:t>
            </a:r>
            <a:endParaRPr lang="en-CA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dirty="0">
                <a:solidFill>
                  <a:srgbClr val="444444"/>
                </a:solidFill>
                <a:latin typeface="Roboto" panose="02000000000000000000" pitchFamily="2" charset="0"/>
              </a:rPr>
              <a:t>B. After the first Hamburger was served at McDonalds </a:t>
            </a:r>
            <a:endParaRPr lang="en-CA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666666"/>
                </a:solidFill>
                <a:effectLst/>
                <a:latin typeface="Helvetica" pitchFamily="2" charset="0"/>
              </a:rPr>
              <a:t>C. 4000 thousand years ago</a:t>
            </a:r>
            <a:endParaRPr lang="en-US" b="0" i="0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Helvetica" pitchFamily="2" charset="0"/>
              </a:rPr>
              <a:t>D. 1950</a:t>
            </a:r>
            <a:endParaRPr lang="en-CA" b="0" i="0" dirty="0">
              <a:solidFill>
                <a:srgbClr val="666666"/>
              </a:solidFill>
              <a:effectLst/>
              <a:latin typeface="Helvetica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EAF1B-4904-21A6-E88B-4E7DE4C1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41421"/>
            <a:ext cx="10213200" cy="738104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Shopping Trivia</a:t>
            </a:r>
          </a:p>
        </p:txBody>
      </p:sp>
    </p:spTree>
    <p:extLst>
      <p:ext uri="{BB962C8B-B14F-4D97-AF65-F5344CB8AC3E}">
        <p14:creationId xmlns:p14="http://schemas.microsoft.com/office/powerpoint/2010/main" val="416905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8FB9-CFEC-0324-7EFE-AAEE0FDB3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0" i="0" dirty="0">
              <a:solidFill>
                <a:srgbClr val="26323E"/>
              </a:solidFill>
              <a:effectLst/>
              <a:latin typeface="freight-text-pro"/>
            </a:endParaRPr>
          </a:p>
          <a:p>
            <a:pPr marL="0" indent="0" algn="ctr">
              <a:buNone/>
            </a:pPr>
            <a:r>
              <a:rPr lang="en-CA" b="0" i="0" dirty="0">
                <a:solidFill>
                  <a:srgbClr val="26323E"/>
                </a:solidFill>
                <a:effectLst/>
                <a:latin typeface="freight-text-pro"/>
              </a:rPr>
              <a:t>The oldest customer service complaint was </a:t>
            </a:r>
            <a:r>
              <a:rPr lang="en-CA" b="0" i="0" u="none" strike="noStrike" dirty="0">
                <a:solidFill>
                  <a:srgbClr val="F16957"/>
                </a:solidFill>
                <a:effectLst/>
                <a:latin typeface="freight-text-pro"/>
                <a:hlinkClick r:id="rId2"/>
              </a:rPr>
              <a:t>written</a:t>
            </a:r>
            <a:r>
              <a:rPr lang="en-CA" b="0" i="0" dirty="0">
                <a:solidFill>
                  <a:srgbClr val="26323E"/>
                </a:solidFill>
                <a:effectLst/>
                <a:latin typeface="freight-text-pro"/>
              </a:rPr>
              <a:t> on a clay cuneiform tablet in Mesopotamia 4000 years ago. (In it, a customer named </a:t>
            </a:r>
            <a:r>
              <a:rPr lang="en-CA" b="0" i="0" dirty="0" err="1">
                <a:solidFill>
                  <a:srgbClr val="26323E"/>
                </a:solidFill>
                <a:effectLst/>
                <a:latin typeface="freight-text-pro"/>
              </a:rPr>
              <a:t>Nanni</a:t>
            </a:r>
            <a:r>
              <a:rPr lang="en-CA" b="0" i="0" dirty="0">
                <a:solidFill>
                  <a:srgbClr val="26323E"/>
                </a:solidFill>
                <a:effectLst/>
                <a:latin typeface="freight-text-pro"/>
              </a:rPr>
              <a:t> complains that he was sold inferior copper ingots.)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F810DA-BC7D-FC11-7EEF-F184F386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Shopping Trivia</a:t>
            </a:r>
          </a:p>
        </p:txBody>
      </p:sp>
    </p:spTree>
    <p:extLst>
      <p:ext uri="{BB962C8B-B14F-4D97-AF65-F5344CB8AC3E}">
        <p14:creationId xmlns:p14="http://schemas.microsoft.com/office/powerpoint/2010/main" val="59145096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654</Words>
  <Application>Microsoft Macintosh PowerPoint</Application>
  <PresentationFormat>Widescreen</PresentationFormat>
  <Paragraphs>93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Avenir Next LT Pro</vt:lpstr>
      <vt:lpstr>Calibri</vt:lpstr>
      <vt:lpstr>Curlz MT</vt:lpstr>
      <vt:lpstr>freight-text-pro</vt:lpstr>
      <vt:lpstr>Goudy Old Style</vt:lpstr>
      <vt:lpstr>Helvetica</vt:lpstr>
      <vt:lpstr>Luminari</vt:lpstr>
      <vt:lpstr>Roboto</vt:lpstr>
      <vt:lpstr>Wingdings</vt:lpstr>
      <vt:lpstr>FrostyVTI</vt:lpstr>
      <vt:lpstr>TESL 3050-Conversation CLUB</vt:lpstr>
      <vt:lpstr>Conversation Club October 25th</vt:lpstr>
      <vt:lpstr>Warm-up Activity- Word Association</vt:lpstr>
      <vt:lpstr>Do you like Shopping? </vt:lpstr>
      <vt:lpstr>Polling Question </vt:lpstr>
      <vt:lpstr>Shopping Trivia</vt:lpstr>
      <vt:lpstr>Shopping Trivia</vt:lpstr>
      <vt:lpstr>Shopping Trivia</vt:lpstr>
      <vt:lpstr>Shopping Trivia</vt:lpstr>
      <vt:lpstr>Shopping Trivia</vt:lpstr>
      <vt:lpstr>PowerPoint Presentation</vt:lpstr>
      <vt:lpstr>Shopping ETIQUETTE Questions</vt:lpstr>
      <vt:lpstr>GAME: at the Shop  </vt:lpstr>
      <vt:lpstr>Shopping ETIQUETTE Questions</vt:lpstr>
      <vt:lpstr>Shopping ETIQUETTE Questions</vt:lpstr>
      <vt:lpstr>Game: You're going to a costume party with you and your mule. You need to go shopping for both of you. Describe what you would buy as a costume for both you and your mule.      </vt:lpstr>
      <vt:lpstr>Shopping ETIQUETTE Questions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Club October 25th</dc:title>
  <dc:creator>Miguel Romero</dc:creator>
  <cp:lastModifiedBy>Miguel Romero</cp:lastModifiedBy>
  <cp:revision>5</cp:revision>
  <dcterms:created xsi:type="dcterms:W3CDTF">2022-10-21T13:49:56Z</dcterms:created>
  <dcterms:modified xsi:type="dcterms:W3CDTF">2022-10-26T02:26:44Z</dcterms:modified>
</cp:coreProperties>
</file>