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68" r:id="rId4"/>
    <p:sldId id="260" r:id="rId5"/>
    <p:sldId id="258" r:id="rId6"/>
    <p:sldId id="261" r:id="rId7"/>
    <p:sldId id="262" r:id="rId8"/>
    <p:sldId id="264" r:id="rId9"/>
    <p:sldId id="265" r:id="rId10"/>
    <p:sldId id="263" r:id="rId11"/>
    <p:sldId id="270" r:id="rId12"/>
    <p:sldId id="266"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4"/>
    <p:restoredTop sz="95872"/>
  </p:normalViewPr>
  <p:slideViewPr>
    <p:cSldViewPr snapToGrid="0">
      <p:cViewPr varScale="1">
        <p:scale>
          <a:sx n="113" d="100"/>
          <a:sy n="113"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7 2637</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1 2200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1 61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337 27</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1 633</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570 582</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1 1210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768 309</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360 0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0 882</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382 197</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324 2568</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6 1</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0 173</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0 4864</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225 0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1 153</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3 1543</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441 1042</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2-11-13T17:07:38"/>
    </inkml:context>
    <inkml:brush xml:id="br0">
      <inkml:brushProperty name="width" value="0.05" units="cm"/>
      <inkml:brushProperty name="height" value="0.05" units="cm"/>
      <inkml:brushProperty name="color" value="#E71224"/>
    </inkml:brush>
  </inkml:definitions>
  <inkml:trace contextRef="#ctx0" brushRef="#br0">562 507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576072" y="6356350"/>
            <a:ext cx="2743200" cy="365125"/>
          </a:xfrm>
        </p:spPr>
        <p:txBody>
          <a:bodyPr/>
          <a:lstStyle/>
          <a:p>
            <a:fld id="{02AC24A9-CCB6-4F8D-B8DB-C2F3692CFA5A}" type="datetimeFigureOut">
              <a:rPr lang="en-US" smtClean="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115568" y="6356350"/>
            <a:ext cx="2743200" cy="365125"/>
          </a:xfrm>
        </p:spPr>
        <p:txBody>
          <a:bodyPr/>
          <a:lstStyle/>
          <a:p>
            <a:fld id="{02AC24A9-CCB6-4F8D-B8DB-C2F3692CFA5A}" type="datetimeFigureOut">
              <a:rPr lang="en-US" smtClean="0"/>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115568" y="6356350"/>
            <a:ext cx="2743200" cy="365125"/>
          </a:xfrm>
        </p:spPr>
        <p:txBody>
          <a:bodyPr/>
          <a:lstStyle/>
          <a:p>
            <a:fld id="{02AC24A9-CCB6-4F8D-B8DB-C2F3692CFA5A}" type="datetimeFigureOut">
              <a:rPr lang="en-US" smtClean="0"/>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115568" y="6356350"/>
            <a:ext cx="2743200" cy="365125"/>
          </a:xfrm>
        </p:spPr>
        <p:txBody>
          <a:bodyPr/>
          <a:lstStyle/>
          <a:p>
            <a:fld id="{02AC24A9-CCB6-4F8D-B8DB-C2F3692CFA5A}" type="datetimeFigureOut">
              <a:rPr lang="en-US" smtClean="0"/>
              <a:t>11/15/22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11/15/22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11/15/22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png"/><Relationship Id="rId2" Type="http://schemas.openxmlformats.org/officeDocument/2006/relationships/image" Target="../media/image10.jpe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28.png"/><Relationship Id="rId26" Type="http://schemas.openxmlformats.org/officeDocument/2006/relationships/image" Target="../media/image32.png"/><Relationship Id="rId39" Type="http://schemas.openxmlformats.org/officeDocument/2006/relationships/customXml" Target="../ink/ink24.xml"/><Relationship Id="rId21" Type="http://schemas.openxmlformats.org/officeDocument/2006/relationships/customXml" Target="../ink/ink15.xml"/><Relationship Id="rId34" Type="http://schemas.openxmlformats.org/officeDocument/2006/relationships/image" Target="../media/image36.png"/><Relationship Id="rId42" Type="http://schemas.openxmlformats.org/officeDocument/2006/relationships/customXml" Target="../ink/ink26.xml"/><Relationship Id="rId47" Type="http://schemas.openxmlformats.org/officeDocument/2006/relationships/customXml" Target="../ink/ink29.xml"/><Relationship Id="rId7" Type="http://schemas.openxmlformats.org/officeDocument/2006/relationships/customXml" Target="../ink/ink8.xml"/><Relationship Id="rId2" Type="http://schemas.openxmlformats.org/officeDocument/2006/relationships/image" Target="../media/image11.jpeg"/><Relationship Id="rId16" Type="http://schemas.openxmlformats.org/officeDocument/2006/relationships/image" Target="../media/image27.png"/><Relationship Id="rId29"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10.xml"/><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customXml" Target="../ink/ink23.xml"/><Relationship Id="rId40" Type="http://schemas.openxmlformats.org/officeDocument/2006/relationships/customXml" Target="../ink/ink25.xml"/><Relationship Id="rId45" Type="http://schemas.openxmlformats.org/officeDocument/2006/relationships/customXml" Target="../ink/ink28.xml"/><Relationship Id="rId5" Type="http://schemas.openxmlformats.org/officeDocument/2006/relationships/image" Target="../media/image14.jpeg"/><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33.png"/><Relationship Id="rId36"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customXml" Target="../ink/ink14.xml"/><Relationship Id="rId31" Type="http://schemas.openxmlformats.org/officeDocument/2006/relationships/customXml" Target="../ink/ink20.xml"/><Relationship Id="rId44" Type="http://schemas.openxmlformats.org/officeDocument/2006/relationships/image" Target="../media/image40.png"/><Relationship Id="rId4" Type="http://schemas.openxmlformats.org/officeDocument/2006/relationships/image" Target="../media/image13.jpeg"/><Relationship Id="rId9" Type="http://schemas.openxmlformats.org/officeDocument/2006/relationships/customXml" Target="../ink/ink9.xml"/><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customXml" Target="../ink/ink18.xml"/><Relationship Id="rId30" Type="http://schemas.openxmlformats.org/officeDocument/2006/relationships/image" Target="../media/image34.png"/><Relationship Id="rId35" Type="http://schemas.openxmlformats.org/officeDocument/2006/relationships/customXml" Target="../ink/ink22.xml"/><Relationship Id="rId43" Type="http://schemas.openxmlformats.org/officeDocument/2006/relationships/customXml" Target="../ink/ink27.xml"/><Relationship Id="rId48" Type="http://schemas.openxmlformats.org/officeDocument/2006/relationships/image" Target="../media/image42.png"/><Relationship Id="rId8" Type="http://schemas.openxmlformats.org/officeDocument/2006/relationships/image" Target="../media/image23.png"/><Relationship Id="rId3" Type="http://schemas.openxmlformats.org/officeDocument/2006/relationships/image" Target="../media/image12.jpeg"/><Relationship Id="rId12" Type="http://schemas.openxmlformats.org/officeDocument/2006/relationships/image" Target="../media/image25.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38.png"/><Relationship Id="rId46" Type="http://schemas.openxmlformats.org/officeDocument/2006/relationships/image" Target="../media/image41.png"/><Relationship Id="rId20" Type="http://schemas.openxmlformats.org/officeDocument/2006/relationships/image" Target="../media/image29.png"/><Relationship Id="rId41"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p:cNvSpPr>
            <a:spLocks noGrp="1" noRot="1" noChangeAspect="1" noMove="1" noResize="1" noEditPoints="1" noAdjustHandles="1" noChangeArrowheads="1" noChangeShapeType="1" noTextEdit="1"/>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p:cNvSpPr>
            <a:spLocks noGrp="1" noRot="1" noChangeAspect="1" noMove="1" noResize="1" noEditPoints="1" noAdjustHandles="1" noChangeArrowheads="1" noChangeShapeType="1" noTextEdit="1"/>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3" name="Rectangle 206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unny shower curtains – Funnyshowercurtains"/>
          <p:cNvPicPr>
            <a:picLocks noChangeAspect="1" noChangeArrowheads="1"/>
          </p:cNvPicPr>
          <p:nvPr/>
        </p:nvPicPr>
        <p:blipFill rotWithShape="1">
          <a:blip r:embed="rId2">
            <a:extLst>
              <a:ext uri="{28A0092B-C50C-407E-A947-70E740481C1C}">
                <a14:useLocalDpi xmlns:a14="http://schemas.microsoft.com/office/drawing/2010/main" val="0"/>
              </a:ext>
            </a:extLst>
          </a:blip>
          <a:srcRect l="12137" r="24077"/>
          <a:stretch>
            <a:fillRect/>
          </a:stretch>
        </p:blipFill>
        <p:spPr bwMode="auto">
          <a:xfrm>
            <a:off x="7817583" y="10"/>
            <a:ext cx="4374417"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4,665 Funny Toothbrush Stock Photos, Pictures &amp; Royalty-Free Images - iStock"/>
          <p:cNvPicPr>
            <a:picLocks noChangeAspect="1" noChangeArrowheads="1"/>
          </p:cNvPicPr>
          <p:nvPr/>
        </p:nvPicPr>
        <p:blipFill rotWithShape="1">
          <a:blip r:embed="rId3">
            <a:extLst>
              <a:ext uri="{28A0092B-C50C-407E-A947-70E740481C1C}">
                <a14:useLocalDpi xmlns:a14="http://schemas.microsoft.com/office/drawing/2010/main" val="0"/>
              </a:ext>
            </a:extLst>
          </a:blip>
          <a:srcRect l="2589" r="1" b="1"/>
          <a:stretch>
            <a:fillRect/>
          </a:stretch>
        </p:blipFill>
        <p:spPr bwMode="auto">
          <a:xfrm>
            <a:off x="35723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18,944 Funny Dog Sleeping Stock Photos, Pictures &amp; Royalty-Free Images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3642" r="1" b="1"/>
          <a:stretch>
            <a:fillRect/>
          </a:stretch>
        </p:blipFill>
        <p:spPr bwMode="auto">
          <a:xfrm>
            <a:off x="362535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65" name="Freeform: Shape 2064"/>
          <p:cNvSpPr>
            <a:spLocks noGrp="1" noRot="1" noChangeAspect="1" noMove="1" noResize="1" noEditPoints="1" noAdjustHandles="1" noChangeArrowheads="1" noChangeShapeType="1" noTextEdit="1"/>
          </p:cNvSpPr>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7" name="Freeform: Shape 2066"/>
          <p:cNvSpPr>
            <a:spLocks noGrp="1" noRot="1" noChangeAspect="1" noMove="1" noResize="1" noEditPoints="1" noAdjustHandles="1" noChangeArrowheads="1" noChangeShapeType="1" noTextEdit="1"/>
          </p:cNvSpPr>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4908" y="1548260"/>
            <a:ext cx="4386504" cy="1458468"/>
          </a:xfrm>
        </p:spPr>
        <p:txBody>
          <a:bodyPr vert="horz" lIns="91440" tIns="45720" rIns="91440" bIns="45720" rtlCol="0" anchor="b">
            <a:normAutofit/>
          </a:bodyPr>
          <a:lstStyle/>
          <a:p>
            <a:pPr algn="ctr"/>
            <a:r>
              <a:rPr lang="en-US" dirty="0">
                <a:latin typeface="Charm" panose="00000500000000000000" pitchFamily="2" charset="-34"/>
                <a:cs typeface="Charm" panose="00000500000000000000" pitchFamily="2" charset="-34"/>
              </a:rPr>
              <a:t>TESL-3050-Nov 15</a:t>
            </a:r>
            <a:r>
              <a:rPr lang="en-US" baseline="30000" dirty="0">
                <a:latin typeface="Charm" panose="00000500000000000000" pitchFamily="2" charset="-34"/>
                <a:cs typeface="Charm" panose="00000500000000000000" pitchFamily="2" charset="-34"/>
              </a:rPr>
              <a:t>th</a:t>
            </a:r>
            <a:r>
              <a:rPr lang="en-US" dirty="0">
                <a:latin typeface="Charm" panose="00000500000000000000" pitchFamily="2" charset="-34"/>
                <a:cs typeface="Charm" panose="00000500000000000000" pitchFamily="2" charset="-34"/>
              </a:rPr>
              <a:t>, 2022</a:t>
            </a:r>
          </a:p>
        </p:txBody>
      </p:sp>
      <p:sp>
        <p:nvSpPr>
          <p:cNvPr id="3" name="Content Placeholder 2"/>
          <p:cNvSpPr>
            <a:spLocks noGrp="1"/>
          </p:cNvSpPr>
          <p:nvPr>
            <p:ph idx="1"/>
          </p:nvPr>
        </p:nvSpPr>
        <p:spPr>
          <a:xfrm>
            <a:off x="438912" y="3155571"/>
            <a:ext cx="3429000" cy="1003981"/>
          </a:xfrm>
        </p:spPr>
        <p:txBody>
          <a:bodyPr vert="horz" lIns="91440" tIns="45720" rIns="91440" bIns="45720" rtlCol="0">
            <a:normAutofit/>
          </a:bodyPr>
          <a:lstStyle/>
          <a:p>
            <a:pPr marL="0" indent="0" algn="ctr">
              <a:buNone/>
            </a:pPr>
            <a:r>
              <a:rPr lang="en-US" sz="2100" b="1" dirty="0">
                <a:latin typeface="Charm" panose="00000500000000000000" pitchFamily="2" charset="-34"/>
                <a:cs typeface="Charm" panose="00000500000000000000" pitchFamily="2" charset="-34"/>
              </a:rPr>
              <a:t>Todays Topic is something we do every night</a:t>
            </a:r>
          </a:p>
        </p:txBody>
      </p:sp>
      <p:sp>
        <p:nvSpPr>
          <p:cNvPr id="2069" name="Rectangle 2068"/>
          <p:cNvSpPr>
            <a:spLocks noGrp="1" noRot="1" noChangeAspect="1" noMove="1" noResize="1" noEditPoints="1" noAdjustHandles="1" noChangeArrowheads="1" noChangeShapeType="1" noTextEdit="1"/>
          </p:cNvSpPr>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1" name="Rectangle 2070"/>
          <p:cNvSpPr>
            <a:spLocks noGrp="1" noRot="1" noChangeAspect="1" noMove="1" noResize="1" noEditPoints="1" noAdjustHandles="1" noChangeArrowheads="1" noChangeShapeType="1" noTextEdit="1"/>
          </p:cNvSpPr>
          <p:nvPr/>
        </p:nvSpPr>
        <p:spPr>
          <a:xfrm>
            <a:off x="438912" y="4544568"/>
            <a:ext cx="341496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p:cNvSpPr txBox="1"/>
          <p:nvPr/>
        </p:nvSpPr>
        <p:spPr>
          <a:xfrm>
            <a:off x="503660" y="4771188"/>
            <a:ext cx="3429000" cy="100398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b="1" dirty="0">
                <a:latin typeface="Charm" panose="00000500000000000000" pitchFamily="2" charset="-34"/>
                <a:cs typeface="Charm" panose="00000500000000000000" pitchFamily="2" charset="-34"/>
              </a:rPr>
              <a:t>Which one do you think it 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a:bodyPr>
          <a:lstStyle/>
          <a:p>
            <a:r>
              <a:rPr lang="en-US" sz="3400" b="1" dirty="0">
                <a:latin typeface="Charm" panose="00000500000000000000" pitchFamily="2" charset="-34"/>
                <a:cs typeface="Charm" panose="00000500000000000000" pitchFamily="2" charset="-34"/>
              </a:rPr>
              <a:t>Game #1 Sequence of Events</a:t>
            </a:r>
          </a:p>
        </p:txBody>
      </p:sp>
      <p:sp>
        <p:nvSpPr>
          <p:cNvPr id="14" name="Rectangle 13"/>
          <p:cNvSpPr>
            <a:spLocks noGrp="1" noRot="1" noChangeAspect="1" noMove="1" noResize="1" noEditPoints="1" noAdjustHandles="1" noChangeArrowheads="1" noChangeShapeType="1" noTextEdit="1"/>
          </p:cNvSpPr>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11479" y="2688336"/>
            <a:ext cx="4498848" cy="3584448"/>
          </a:xfrm>
        </p:spPr>
        <p:txBody>
          <a:bodyPr anchor="t">
            <a:noAutofit/>
          </a:bodyPr>
          <a:lstStyle/>
          <a:p>
            <a:pPr marL="0" indent="0">
              <a:buNone/>
            </a:pPr>
            <a:r>
              <a:rPr lang="en-US" sz="2000" b="1" dirty="0">
                <a:latin typeface="Charm" panose="00000500000000000000" pitchFamily="2" charset="-34"/>
                <a:cs typeface="Charm" panose="00000500000000000000" pitchFamily="2" charset="-34"/>
              </a:rPr>
              <a:t>Today my wife and I went for a long walk along the beach. During our walk, we talked about life and how things have changed throughout our lives. We thought about how quickly life has passed. At the end of the day, we had a late dinner, and headed for bed. Prior to bed, I decided to go for a run, and clean my car. By the time I was finished, and headed for bed, it was 1:00 am, and I had to get up at 7:00 am for work. However, by the time I fell asleep, it was 2:00 am. </a:t>
            </a:r>
          </a:p>
        </p:txBody>
      </p:sp>
      <p:pic>
        <p:nvPicPr>
          <p:cNvPr id="7" name="Picture 6"/>
          <p:cNvPicPr>
            <a:picLocks noChangeAspect="1"/>
          </p:cNvPicPr>
          <p:nvPr/>
        </p:nvPicPr>
        <p:blipFill rotWithShape="1">
          <a:blip r:embed="rId2"/>
          <a:srcRect l="16388" r="17110" b="-1"/>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Content Placeholder 2"/>
          <p:cNvSpPr txBox="1"/>
          <p:nvPr/>
        </p:nvSpPr>
        <p:spPr>
          <a:xfrm>
            <a:off x="729805" y="5273612"/>
            <a:ext cx="10168128" cy="722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2478024"/>
            <a:ext cx="10168128" cy="3273847"/>
          </a:xfrm>
        </p:spPr>
        <p:txBody>
          <a:bodyPr>
            <a:normAutofit/>
          </a:bodyPr>
          <a:lstStyle/>
          <a:p>
            <a:pPr marL="0" indent="0" algn="ctr">
              <a:buNone/>
            </a:pPr>
            <a:r>
              <a:rPr lang="en-US" dirty="0">
                <a:latin typeface="Charm" panose="00000500000000000000" pitchFamily="2" charset="-34"/>
                <a:cs typeface="Charm" panose="00000500000000000000" pitchFamily="2" charset="-34"/>
              </a:rPr>
              <a:t>You and your roommate always stay out late. Your roommate likes</a:t>
            </a:r>
          </a:p>
          <a:p>
            <a:pPr marL="0" indent="0" algn="ctr">
              <a:buNone/>
            </a:pPr>
            <a:r>
              <a:rPr lang="en-US" dirty="0">
                <a:latin typeface="Charm" panose="00000500000000000000" pitchFamily="2" charset="-34"/>
                <a:cs typeface="Charm" panose="00000500000000000000" pitchFamily="2" charset="-34"/>
              </a:rPr>
              <a:t>dancing late into the night and brings his 10 friends to the room. You</a:t>
            </a:r>
          </a:p>
          <a:p>
            <a:pPr marL="0" indent="0" algn="ctr">
              <a:buNone/>
            </a:pPr>
            <a:r>
              <a:rPr lang="en-US" dirty="0">
                <a:latin typeface="Charm" panose="00000500000000000000" pitchFamily="2" charset="-34"/>
                <a:cs typeface="Charm" panose="00000500000000000000" pitchFamily="2" charset="-34"/>
              </a:rPr>
              <a:t>like opera and sing late into the night. However, your grades in school</a:t>
            </a:r>
          </a:p>
          <a:p>
            <a:pPr marL="0" indent="0" algn="ctr">
              <a:buNone/>
            </a:pPr>
            <a:r>
              <a:rPr lang="en-US" dirty="0">
                <a:latin typeface="Charm" panose="00000500000000000000" pitchFamily="2" charset="-34"/>
                <a:cs typeface="Charm" panose="00000500000000000000" pitchFamily="2" charset="-34"/>
              </a:rPr>
              <a:t>are starting to be affected by your lifestyle. Prepare a sleep schedule</a:t>
            </a:r>
          </a:p>
          <a:p>
            <a:pPr marL="0" indent="0" algn="ctr">
              <a:buNone/>
            </a:pPr>
            <a:r>
              <a:rPr lang="en-US" dirty="0">
                <a:latin typeface="Charm" panose="00000500000000000000" pitchFamily="2" charset="-34"/>
                <a:cs typeface="Charm" panose="00000500000000000000" pitchFamily="2" charset="-34"/>
              </a:rPr>
              <a:t>that will improve your sleep with the information on the next slide.</a:t>
            </a:r>
          </a:p>
        </p:txBody>
      </p:sp>
      <p:sp>
        <p:nvSpPr>
          <p:cNvPr id="4" name="Title 1"/>
          <p:cNvSpPr>
            <a:spLocks noGrp="1"/>
          </p:cNvSpPr>
          <p:nvPr>
            <p:ph type="title"/>
          </p:nvPr>
        </p:nvSpPr>
        <p:spPr/>
        <p:txBody>
          <a:bodyPr anchor="b">
            <a:normAutofit/>
          </a:bodyPr>
          <a:lstStyle/>
          <a:p>
            <a:pPr algn="ctr"/>
            <a:r>
              <a:rPr lang="en-US" sz="3400" b="1" dirty="0">
                <a:latin typeface="Charm" panose="00000500000000000000" pitchFamily="2" charset="-34"/>
                <a:cs typeface="Charm" panose="00000500000000000000" pitchFamily="2" charset="-34"/>
              </a:rPr>
              <a:t>Game #2: Prepare a healthy sleep schedule for you and your roommate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11237" y="2076836"/>
          <a:ext cx="10169525" cy="4572884"/>
        </p:xfrm>
        <a:graphic>
          <a:graphicData uri="http://schemas.openxmlformats.org/drawingml/2006/table">
            <a:tbl>
              <a:tblPr/>
              <a:tblGrid>
                <a:gridCol w="2908903">
                  <a:extLst>
                    <a:ext uri="{9D8B030D-6E8A-4147-A177-3AD203B41FA5}">
                      <a16:colId xmlns:a16="http://schemas.microsoft.com/office/drawing/2014/main" val="20000"/>
                    </a:ext>
                  </a:extLst>
                </a:gridCol>
                <a:gridCol w="7260622">
                  <a:extLst>
                    <a:ext uri="{9D8B030D-6E8A-4147-A177-3AD203B41FA5}">
                      <a16:colId xmlns:a16="http://schemas.microsoft.com/office/drawing/2014/main" val="20001"/>
                    </a:ext>
                  </a:extLst>
                </a:gridCol>
              </a:tblGrid>
              <a:tr h="777901">
                <a:tc>
                  <a:txBody>
                    <a:bodyPr/>
                    <a:lstStyle/>
                    <a:p>
                      <a:pPr fontAlgn="ctr"/>
                      <a:r>
                        <a:rPr lang="en-CA" sz="1600" b="1">
                          <a:solidFill>
                            <a:srgbClr val="191919"/>
                          </a:solidFill>
                          <a:effectLst/>
                          <a:latin typeface="Arial" panose="020B0604020202020204" pitchFamily="34" charset="0"/>
                        </a:rPr>
                        <a:t>Sleep-disturbing activities</a:t>
                      </a:r>
                      <a:endParaRPr lang="en-CA" sz="1600">
                        <a:effectLst/>
                      </a:endParaRPr>
                    </a:p>
                  </a:txBody>
                  <a:tcPr marL="83681" marR="83681" marT="41840" marB="41840" anchor="ctr">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tc>
                  <a:txBody>
                    <a:bodyPr/>
                    <a:lstStyle/>
                    <a:p>
                      <a:pPr fontAlgn="ctr"/>
                      <a:r>
                        <a:rPr lang="en-CA" sz="1600" b="1" dirty="0">
                          <a:solidFill>
                            <a:srgbClr val="191919"/>
                          </a:solidFill>
                          <a:effectLst/>
                          <a:latin typeface="Arial" panose="020B0604020202020204" pitchFamily="34" charset="0"/>
                        </a:rPr>
                        <a:t>Samples of Corrective Actions</a:t>
                      </a:r>
                      <a:endParaRPr lang="en-CA" sz="1600" dirty="0">
                        <a:effectLst/>
                      </a:endParaRPr>
                    </a:p>
                  </a:txBody>
                  <a:tcPr marL="83681" marR="83681" marT="41840" marB="41840" anchor="ctr">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extLst>
                  <a:ext uri="{0D108BD9-81ED-4DB2-BD59-A6C34878D82A}">
                    <a16:rowId xmlns:a16="http://schemas.microsoft.com/office/drawing/2014/main" val="10000"/>
                  </a:ext>
                </a:extLst>
              </a:tr>
              <a:tr h="546249">
                <a:tc>
                  <a:txBody>
                    <a:bodyPr/>
                    <a:lstStyle/>
                    <a:p>
                      <a:pPr fontAlgn="t"/>
                      <a:r>
                        <a:rPr lang="en-CA" sz="1300" dirty="0">
                          <a:solidFill>
                            <a:srgbClr val="191919"/>
                          </a:solidFill>
                          <a:effectLst/>
                          <a:latin typeface="Arial" panose="020B0604020202020204" pitchFamily="34" charset="0"/>
                        </a:rPr>
                        <a:t>Worked until bedtime</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tc>
                  <a:txBody>
                    <a:bodyPr/>
                    <a:lstStyle/>
                    <a:p>
                      <a:pPr fontAlgn="t"/>
                      <a:r>
                        <a:rPr lang="en-CA" sz="1300" dirty="0">
                          <a:solidFill>
                            <a:srgbClr val="191919"/>
                          </a:solidFill>
                          <a:effectLst/>
                          <a:latin typeface="Arial" panose="020B0604020202020204" pitchFamily="34" charset="0"/>
                        </a:rPr>
                        <a:t>Quit working one hour before bedtime.</a:t>
                      </a:r>
                      <a:endParaRPr lang="en-CA" sz="1600" dirty="0">
                        <a:effectLst/>
                      </a:endParaRPr>
                    </a:p>
                    <a:p>
                      <a:pPr fontAlgn="t"/>
                      <a:r>
                        <a:rPr lang="en-CA" sz="1300" dirty="0">
                          <a:solidFill>
                            <a:srgbClr val="191919"/>
                          </a:solidFill>
                          <a:effectLst/>
                          <a:latin typeface="Arial" panose="020B0604020202020204" pitchFamily="34" charset="0"/>
                        </a:rPr>
                        <a:t>Set a warning alarm 1.5 hours before your typical bedtime.</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extLst>
                  <a:ext uri="{0D108BD9-81ED-4DB2-BD59-A6C34878D82A}">
                    <a16:rowId xmlns:a16="http://schemas.microsoft.com/office/drawing/2014/main" val="10001"/>
                  </a:ext>
                </a:extLst>
              </a:tr>
              <a:tr h="534626">
                <a:tc>
                  <a:txBody>
                    <a:bodyPr/>
                    <a:lstStyle/>
                    <a:p>
                      <a:pPr fontAlgn="t"/>
                      <a:r>
                        <a:rPr lang="en-CA" sz="1300" dirty="0">
                          <a:solidFill>
                            <a:srgbClr val="191919"/>
                          </a:solidFill>
                          <a:effectLst/>
                          <a:latin typeface="Arial" panose="020B0604020202020204" pitchFamily="34" charset="0"/>
                        </a:rPr>
                        <a:t>Consumed alcohol within 2 hours of bedtime</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tc>
                  <a:txBody>
                    <a:bodyPr/>
                    <a:lstStyle/>
                    <a:p>
                      <a:pPr fontAlgn="t"/>
                      <a:r>
                        <a:rPr lang="en-CA" sz="1300" dirty="0">
                          <a:solidFill>
                            <a:srgbClr val="191919"/>
                          </a:solidFill>
                          <a:effectLst/>
                          <a:latin typeface="Arial" panose="020B0604020202020204" pitchFamily="34" charset="0"/>
                        </a:rPr>
                        <a:t>Have wine with dinner and then no alcohol after that.</a:t>
                      </a:r>
                      <a:endParaRPr lang="en-CA" sz="1600" dirty="0">
                        <a:effectLst/>
                      </a:endParaRPr>
                    </a:p>
                    <a:p>
                      <a:pPr fontAlgn="t"/>
                      <a:r>
                        <a:rPr lang="en-CA" sz="1300" dirty="0">
                          <a:solidFill>
                            <a:srgbClr val="191919"/>
                          </a:solidFill>
                          <a:effectLst/>
                          <a:latin typeface="Arial" panose="020B0604020202020204" pitchFamily="34" charset="0"/>
                        </a:rPr>
                        <a:t>Before bed, have some warm decaffeinated tea or milk instead of an alcoholic drink.</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extLst>
                  <a:ext uri="{0D108BD9-81ED-4DB2-BD59-A6C34878D82A}">
                    <a16:rowId xmlns:a16="http://schemas.microsoft.com/office/drawing/2014/main" val="10002"/>
                  </a:ext>
                </a:extLst>
              </a:tr>
              <a:tr h="732206">
                <a:tc>
                  <a:txBody>
                    <a:bodyPr/>
                    <a:lstStyle/>
                    <a:p>
                      <a:pPr fontAlgn="t"/>
                      <a:r>
                        <a:rPr lang="en-CA" sz="1300" dirty="0">
                          <a:solidFill>
                            <a:srgbClr val="191919"/>
                          </a:solidFill>
                          <a:effectLst/>
                          <a:latin typeface="Arial" panose="020B0604020202020204" pitchFamily="34" charset="0"/>
                        </a:rPr>
                        <a:t>Did other activities (work, eating, </a:t>
                      </a:r>
                    </a:p>
                    <a:p>
                      <a:pPr fontAlgn="t"/>
                      <a:r>
                        <a:rPr lang="en-CA" sz="1300" dirty="0">
                          <a:solidFill>
                            <a:srgbClr val="191919"/>
                          </a:solidFill>
                          <a:effectLst/>
                          <a:latin typeface="Arial" panose="020B0604020202020204" pitchFamily="34" charset="0"/>
                        </a:rPr>
                        <a:t>watched TV, knitting) in bedroom </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tc>
                  <a:txBody>
                    <a:bodyPr/>
                    <a:lstStyle/>
                    <a:p>
                      <a:pPr fontAlgn="t"/>
                      <a:r>
                        <a:rPr lang="en-CA" sz="1300" dirty="0">
                          <a:solidFill>
                            <a:srgbClr val="191919"/>
                          </a:solidFill>
                          <a:effectLst/>
                          <a:latin typeface="Arial" panose="020B0604020202020204" pitchFamily="34" charset="0"/>
                        </a:rPr>
                        <a:t>Move TV and my knitting supplies to living room or kitchen.</a:t>
                      </a:r>
                      <a:endParaRPr lang="en-CA" sz="1600" dirty="0">
                        <a:effectLst/>
                      </a:endParaRPr>
                    </a:p>
                    <a:p>
                      <a:pPr fontAlgn="t"/>
                      <a:r>
                        <a:rPr lang="en-CA" sz="1300" dirty="0">
                          <a:solidFill>
                            <a:srgbClr val="191919"/>
                          </a:solidFill>
                          <a:effectLst/>
                          <a:latin typeface="Arial" panose="020B0604020202020204" pitchFamily="34" charset="0"/>
                        </a:rPr>
                        <a:t>Restrict all non-sleep activities outside of the bedroom.</a:t>
                      </a:r>
                      <a:endParaRPr lang="en-CA" sz="1600" dirty="0">
                        <a:effectLst/>
                      </a:endParaRPr>
                    </a:p>
                    <a:p>
                      <a:pPr fontAlgn="t"/>
                      <a:r>
                        <a:rPr lang="en-CA" sz="1300" dirty="0">
                          <a:solidFill>
                            <a:srgbClr val="191919"/>
                          </a:solidFill>
                          <a:effectLst/>
                          <a:latin typeface="Arial" panose="020B0604020202020204" pitchFamily="34" charset="0"/>
                        </a:rPr>
                        <a:t>Store laptop in another room.</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extLst>
                  <a:ext uri="{0D108BD9-81ED-4DB2-BD59-A6C34878D82A}">
                    <a16:rowId xmlns:a16="http://schemas.microsoft.com/office/drawing/2014/main" val="10003"/>
                  </a:ext>
                </a:extLst>
              </a:tr>
              <a:tr h="511382">
                <a:tc>
                  <a:txBody>
                    <a:bodyPr/>
                    <a:lstStyle/>
                    <a:p>
                      <a:pPr fontAlgn="t"/>
                      <a:r>
                        <a:rPr lang="en-CA" sz="1300" dirty="0">
                          <a:solidFill>
                            <a:srgbClr val="191919"/>
                          </a:solidFill>
                          <a:effectLst/>
                          <a:latin typeface="Arial" panose="020B0604020202020204" pitchFamily="34" charset="0"/>
                        </a:rPr>
                        <a:t>Used screens in bed immediately </a:t>
                      </a:r>
                    </a:p>
                    <a:p>
                      <a:pPr fontAlgn="t"/>
                      <a:r>
                        <a:rPr lang="en-CA" sz="1300" dirty="0">
                          <a:solidFill>
                            <a:srgbClr val="191919"/>
                          </a:solidFill>
                          <a:effectLst/>
                          <a:latin typeface="Arial" panose="020B0604020202020204" pitchFamily="34" charset="0"/>
                        </a:rPr>
                        <a:t>before bedtime</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E0EBDA"/>
                    </a:solidFill>
                  </a:tcPr>
                </a:tc>
                <a:tc>
                  <a:txBody>
                    <a:bodyPr/>
                    <a:lstStyle/>
                    <a:p>
                      <a:pPr fontAlgn="t"/>
                      <a:r>
                        <a:rPr lang="en-CA" sz="1300">
                          <a:solidFill>
                            <a:srgbClr val="191919"/>
                          </a:solidFill>
                          <a:effectLst/>
                          <a:latin typeface="Arial" panose="020B0604020202020204" pitchFamily="34" charset="0"/>
                        </a:rPr>
                        <a:t>Renew subscription to </a:t>
                      </a:r>
                      <a:r>
                        <a:rPr lang="en-CA" sz="1300" i="1">
                          <a:solidFill>
                            <a:srgbClr val="191919"/>
                          </a:solidFill>
                          <a:effectLst/>
                          <a:latin typeface="Arial" panose="020B0604020202020204" pitchFamily="34" charset="0"/>
                        </a:rPr>
                        <a:t>Sports Illustrated</a:t>
                      </a:r>
                      <a:r>
                        <a:rPr lang="en-CA" sz="1300">
                          <a:solidFill>
                            <a:srgbClr val="191919"/>
                          </a:solidFill>
                          <a:effectLst/>
                          <a:latin typeface="Arial" panose="020B0604020202020204" pitchFamily="34" charset="0"/>
                        </a:rPr>
                        <a:t> and </a:t>
                      </a:r>
                      <a:r>
                        <a:rPr lang="en-CA" sz="1300" i="1">
                          <a:solidFill>
                            <a:srgbClr val="191919"/>
                          </a:solidFill>
                          <a:effectLst/>
                          <a:latin typeface="Arial" panose="020B0604020202020204" pitchFamily="34" charset="0"/>
                        </a:rPr>
                        <a:t>Newsweek </a:t>
                      </a:r>
                      <a:r>
                        <a:rPr lang="en-CA" sz="1300">
                          <a:solidFill>
                            <a:srgbClr val="191919"/>
                          </a:solidFill>
                          <a:effectLst/>
                          <a:latin typeface="Arial" panose="020B0604020202020204" pitchFamily="34" charset="0"/>
                        </a:rPr>
                        <a:t>to have hard copies to read in bed.</a:t>
                      </a:r>
                      <a:endParaRPr lang="en-CA" sz="1600">
                        <a:effectLst/>
                      </a:endParaRPr>
                    </a:p>
                    <a:p>
                      <a:pPr fontAlgn="t"/>
                      <a:r>
                        <a:rPr lang="en-CA" sz="1300">
                          <a:solidFill>
                            <a:srgbClr val="191919"/>
                          </a:solidFill>
                          <a:effectLst/>
                          <a:latin typeface="Arial" panose="020B0604020202020204" pitchFamily="34" charset="0"/>
                        </a:rPr>
                        <a:t>Store laptop and cellphone in another room or across the bedroom.</a:t>
                      </a:r>
                      <a:endParaRPr lang="en-CA" sz="160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solidFill>
                      <a:srgbClr val="E0EBDA"/>
                    </a:solidFill>
                  </a:tcPr>
                </a:tc>
                <a:extLst>
                  <a:ext uri="{0D108BD9-81ED-4DB2-BD59-A6C34878D82A}">
                    <a16:rowId xmlns:a16="http://schemas.microsoft.com/office/drawing/2014/main" val="10004"/>
                  </a:ext>
                </a:extLst>
              </a:tr>
              <a:tr h="1255210">
                <a:tc>
                  <a:txBody>
                    <a:bodyPr/>
                    <a:lstStyle/>
                    <a:p>
                      <a:pPr fontAlgn="t"/>
                      <a:r>
                        <a:rPr lang="en-CA" sz="1300" dirty="0">
                          <a:solidFill>
                            <a:srgbClr val="191919"/>
                          </a:solidFill>
                          <a:effectLst/>
                          <a:latin typeface="Arial" panose="020B0604020202020204" pitchFamily="34" charset="0"/>
                        </a:rPr>
                        <a:t>Stayed in bed and worried while </a:t>
                      </a:r>
                    </a:p>
                    <a:p>
                      <a:pPr fontAlgn="t"/>
                      <a:r>
                        <a:rPr lang="en-CA" sz="1300" dirty="0">
                          <a:solidFill>
                            <a:srgbClr val="191919"/>
                          </a:solidFill>
                          <a:effectLst/>
                          <a:latin typeface="Arial" panose="020B0604020202020204" pitchFamily="34" charset="0"/>
                        </a:rPr>
                        <a:t>unable to sleep</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tc>
                  <a:txBody>
                    <a:bodyPr/>
                    <a:lstStyle/>
                    <a:p>
                      <a:pPr fontAlgn="t"/>
                      <a:r>
                        <a:rPr lang="en-CA" sz="1300" dirty="0">
                          <a:solidFill>
                            <a:srgbClr val="191919"/>
                          </a:solidFill>
                          <a:effectLst/>
                          <a:latin typeface="Arial" panose="020B0604020202020204" pitchFamily="34" charset="0"/>
                        </a:rPr>
                        <a:t>Can’t return to sleep within 30 minutes? </a:t>
                      </a:r>
                    </a:p>
                    <a:p>
                      <a:pPr fontAlgn="t"/>
                      <a:r>
                        <a:rPr lang="en-CA" sz="1300" dirty="0">
                          <a:solidFill>
                            <a:srgbClr val="191919"/>
                          </a:solidFill>
                          <a:effectLst/>
                          <a:latin typeface="Arial" panose="020B0604020202020204" pitchFamily="34" charset="0"/>
                        </a:rPr>
                        <a:t>      Get up, go to another room, and read relaxing material </a:t>
                      </a:r>
                    </a:p>
                    <a:p>
                      <a:pPr fontAlgn="t"/>
                      <a:r>
                        <a:rPr lang="en-CA" sz="1300" dirty="0">
                          <a:solidFill>
                            <a:srgbClr val="191919"/>
                          </a:solidFill>
                          <a:effectLst/>
                          <a:latin typeface="Arial" panose="020B0604020202020204" pitchFamily="34" charset="0"/>
                        </a:rPr>
                        <a:t>for at least 30 minutes – </a:t>
                      </a:r>
                      <a:r>
                        <a:rPr lang="en-CA" sz="1300" b="1" i="1" dirty="0">
                          <a:solidFill>
                            <a:srgbClr val="191919"/>
                          </a:solidFill>
                          <a:effectLst/>
                          <a:latin typeface="Arial" panose="020B0604020202020204" pitchFamily="34" charset="0"/>
                        </a:rPr>
                        <a:t>No TV!!!!</a:t>
                      </a:r>
                      <a:endParaRPr lang="en-CA" sz="1600" dirty="0">
                        <a:effectLst/>
                      </a:endParaRPr>
                    </a:p>
                    <a:p>
                      <a:pPr fontAlgn="t"/>
                      <a:r>
                        <a:rPr lang="en-CA" sz="1300" dirty="0">
                          <a:solidFill>
                            <a:srgbClr val="191919"/>
                          </a:solidFill>
                          <a:effectLst/>
                          <a:latin typeface="Arial" panose="020B0604020202020204" pitchFamily="34" charset="0"/>
                        </a:rPr>
                        <a:t>      Get out of bed and/or the bedroom, write down all the topics worrying you on a pad of paper, </a:t>
                      </a:r>
                    </a:p>
                    <a:p>
                      <a:pPr fontAlgn="t"/>
                      <a:r>
                        <a:rPr lang="en-CA" sz="1300" dirty="0">
                          <a:solidFill>
                            <a:srgbClr val="191919"/>
                          </a:solidFill>
                          <a:effectLst/>
                          <a:latin typeface="Arial" panose="020B0604020202020204" pitchFamily="34" charset="0"/>
                        </a:rPr>
                        <a:t>perhaps note plans for dealing with them, set aside, and return to bed.</a:t>
                      </a:r>
                      <a:endParaRPr lang="en-CA" sz="1600" dirty="0">
                        <a:effectLst/>
                      </a:endParaRPr>
                    </a:p>
                    <a:p>
                      <a:pPr fontAlgn="t"/>
                      <a:r>
                        <a:rPr lang="en-CA" sz="1300" dirty="0">
                          <a:solidFill>
                            <a:srgbClr val="191919"/>
                          </a:solidFill>
                          <a:effectLst/>
                          <a:latin typeface="Arial" panose="020B0604020202020204" pitchFamily="34" charset="0"/>
                        </a:rPr>
                        <a:t>Having made a plan for problems will help keep your mind from turning them over and over </a:t>
                      </a:r>
                      <a:r>
                        <a:rPr lang="en-CA" sz="1300" dirty="0" err="1">
                          <a:solidFill>
                            <a:srgbClr val="191919"/>
                          </a:solidFill>
                          <a:effectLst/>
                          <a:latin typeface="Arial" panose="020B0604020202020204" pitchFamily="34" charset="0"/>
                        </a:rPr>
                        <a:t>whileyou</a:t>
                      </a:r>
                      <a:r>
                        <a:rPr lang="en-CA" sz="1300" dirty="0">
                          <a:solidFill>
                            <a:srgbClr val="191919"/>
                          </a:solidFill>
                          <a:effectLst/>
                          <a:latin typeface="Arial" panose="020B0604020202020204" pitchFamily="34" charset="0"/>
                        </a:rPr>
                        <a:t> are trying to sleep.</a:t>
                      </a:r>
                      <a:endParaRPr lang="en-CA" sz="1600" dirty="0">
                        <a:effectLst/>
                      </a:endParaRPr>
                    </a:p>
                  </a:txBody>
                  <a:tcPr marL="83681" marR="83681" marT="41840" marB="41840">
                    <a:lnL w="9525" cap="flat" cmpd="sng" algn="ctr">
                      <a:solidFill>
                        <a:srgbClr val="191919"/>
                      </a:solidFill>
                      <a:prstDash val="solid"/>
                      <a:round/>
                      <a:headEnd type="none" w="med" len="med"/>
                      <a:tailEnd type="none" w="med" len="med"/>
                    </a:lnL>
                    <a:lnR w="9525" cap="flat" cmpd="sng" algn="ctr">
                      <a:solidFill>
                        <a:srgbClr val="191919"/>
                      </a:solidFill>
                      <a:prstDash val="solid"/>
                      <a:round/>
                      <a:headEnd type="none" w="med" len="med"/>
                      <a:tailEnd type="none" w="med" len="med"/>
                    </a:lnR>
                    <a:lnT w="9525" cap="flat" cmpd="sng" algn="ctr">
                      <a:solidFill>
                        <a:srgbClr val="191919"/>
                      </a:solidFill>
                      <a:prstDash val="solid"/>
                      <a:round/>
                      <a:headEnd type="none" w="med" len="med"/>
                      <a:tailEnd type="none" w="med" len="med"/>
                    </a:lnT>
                    <a:lnB w="9525" cap="flat" cmpd="sng" algn="ctr">
                      <a:solidFill>
                        <a:srgbClr val="19191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a:xfrm>
            <a:off x="1129856" y="406400"/>
            <a:ext cx="10168128" cy="1131139"/>
          </a:xfrm>
        </p:spPr>
        <p:txBody>
          <a:bodyPr anchor="b">
            <a:normAutofit/>
          </a:bodyPr>
          <a:lstStyle/>
          <a:p>
            <a:pPr algn="ctr"/>
            <a:r>
              <a:rPr lang="en-US" sz="3400" b="1" dirty="0">
                <a:latin typeface="Charm" panose="00000500000000000000" pitchFamily="2" charset="-34"/>
                <a:cs typeface="Charm" panose="00000500000000000000" pitchFamily="2" charset="-34"/>
              </a:rPr>
              <a:t>Game #2: Prepare a healthy sleep schedule for you and your roommate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		</a:t>
            </a:r>
            <a:r>
              <a:rPr lang="en-US" sz="2000" b="1" dirty="0"/>
              <a:t>Time</a:t>
            </a:r>
            <a:r>
              <a:rPr lang="en-US" sz="2000" dirty="0"/>
              <a:t> 		</a:t>
            </a:r>
            <a:r>
              <a:rPr lang="en-US" dirty="0"/>
              <a:t>		</a:t>
            </a:r>
            <a:r>
              <a:rPr lang="en-US" sz="2000" b="1" dirty="0"/>
              <a:t>Activity </a:t>
            </a:r>
            <a:br>
              <a:rPr lang="en-US" sz="2000" b="1" dirty="0"/>
            </a:br>
            <a:br>
              <a:rPr lang="en-US" sz="2000" b="1" dirty="0"/>
            </a:br>
            <a:r>
              <a:rPr lang="en-US" sz="2000" b="1" dirty="0"/>
              <a:t>		</a:t>
            </a:r>
            <a:r>
              <a:rPr lang="en-US" sz="2000" dirty="0"/>
              <a:t>9:00 pm			Sleep</a:t>
            </a:r>
          </a:p>
          <a:p>
            <a:pPr marL="0" indent="0">
              <a:buNone/>
            </a:pPr>
            <a:r>
              <a:rPr lang="en-US" sz="2000" dirty="0"/>
              <a:t>		8:30 pm			All electronics shut off</a:t>
            </a:r>
          </a:p>
          <a:p>
            <a:pPr marL="0" indent="0">
              <a:buNone/>
            </a:pPr>
            <a:r>
              <a:rPr lang="en-US" sz="2000" dirty="0"/>
              <a:t>		8:00 pm			Hot bath</a:t>
            </a:r>
          </a:p>
          <a:p>
            <a:pPr marL="0" indent="0">
              <a:buNone/>
            </a:pPr>
            <a:r>
              <a:rPr lang="en-US" sz="2000" dirty="0"/>
              <a:t>		7:30 pm			Stop working</a:t>
            </a:r>
          </a:p>
          <a:p>
            <a:pPr marL="0" indent="0">
              <a:buNone/>
            </a:pPr>
            <a:r>
              <a:rPr lang="en-US" sz="2000" dirty="0"/>
              <a:t>		7:00 pm			Wrap up all emails </a:t>
            </a:r>
          </a:p>
          <a:p>
            <a:pPr marL="0" indent="0">
              <a:buNone/>
            </a:pPr>
            <a:r>
              <a:rPr lang="en-US" sz="2000" dirty="0"/>
              <a:t>		6:30 pm			Supper</a:t>
            </a:r>
          </a:p>
        </p:txBody>
      </p:sp>
      <p:sp>
        <p:nvSpPr>
          <p:cNvPr id="4" name="Title 1"/>
          <p:cNvSpPr>
            <a:spLocks noGrp="1"/>
          </p:cNvSpPr>
          <p:nvPr>
            <p:ph type="title"/>
          </p:nvPr>
        </p:nvSpPr>
        <p:spPr/>
        <p:txBody>
          <a:bodyPr anchor="b">
            <a:normAutofit/>
          </a:bodyPr>
          <a:lstStyle/>
          <a:p>
            <a:pPr algn="ctr"/>
            <a:r>
              <a:rPr lang="en-US" sz="3400" b="1" dirty="0">
                <a:latin typeface="Charm" panose="00000500000000000000" pitchFamily="2" charset="-34"/>
                <a:cs typeface="Charm" panose="00000500000000000000" pitchFamily="2" charset="-34"/>
              </a:rPr>
              <a:t>Game #2: Prepare Schedule and Share</a:t>
            </a:r>
          </a:p>
        </p:txBody>
      </p:sp>
      <p:cxnSp>
        <p:nvCxnSpPr>
          <p:cNvPr id="7" name="Straight Connector 6"/>
          <p:cNvCxnSpPr/>
          <p:nvPr/>
        </p:nvCxnSpPr>
        <p:spPr>
          <a:xfrm>
            <a:off x="5712178" y="2641600"/>
            <a:ext cx="0" cy="3251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14475" y="3057525"/>
            <a:ext cx="86582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5703" y="566928"/>
            <a:ext cx="4578337" cy="1161288"/>
          </a:xfrm>
        </p:spPr>
        <p:txBody>
          <a:bodyPr anchor="b">
            <a:normAutofit/>
          </a:bodyPr>
          <a:lstStyle/>
          <a:p>
            <a:r>
              <a:rPr lang="en-US" sz="3600" b="1">
                <a:latin typeface="Charm" panose="00000500000000000000" pitchFamily="2" charset="-34"/>
                <a:cs typeface="Charm" panose="00000500000000000000" pitchFamily="2" charset="-34"/>
              </a:rPr>
              <a:t>Exit Ticket</a:t>
            </a:r>
          </a:p>
        </p:txBody>
      </p:sp>
      <p:pic>
        <p:nvPicPr>
          <p:cNvPr id="4" name="Picture 3"/>
          <p:cNvPicPr>
            <a:picLocks noChangeAspect="1"/>
          </p:cNvPicPr>
          <p:nvPr/>
        </p:nvPicPr>
        <p:blipFill rotWithShape="1">
          <a:blip r:embed="rId2"/>
          <a:srcRect l="21636" r="5274" b="-2"/>
          <a:stretch>
            <a:fillRect/>
          </a:stretch>
        </p:blipFill>
        <p:spPr>
          <a:xfrm>
            <a:off x="838199" y="566928"/>
            <a:ext cx="5157216" cy="5285232"/>
          </a:xfrm>
          <a:prstGeom prst="rect">
            <a:avLst/>
          </a:prstGeom>
        </p:spPr>
      </p:pic>
      <p:sp>
        <p:nvSpPr>
          <p:cNvPr id="3" name="Content Placeholder 2"/>
          <p:cNvSpPr>
            <a:spLocks noGrp="1"/>
          </p:cNvSpPr>
          <p:nvPr>
            <p:ph idx="1"/>
          </p:nvPr>
        </p:nvSpPr>
        <p:spPr>
          <a:xfrm>
            <a:off x="6775704" y="2057400"/>
            <a:ext cx="4572000" cy="1371600"/>
          </a:xfrm>
        </p:spPr>
        <p:txBody>
          <a:bodyPr>
            <a:normAutofit/>
          </a:bodyPr>
          <a:lstStyle/>
          <a:p>
            <a:pPr marL="0" indent="0">
              <a:buNone/>
            </a:pPr>
            <a:r>
              <a:rPr lang="en-US" b="1" dirty="0">
                <a:latin typeface="Charm" panose="00000500000000000000" pitchFamily="2" charset="-34"/>
                <a:cs typeface="Charm" panose="00000500000000000000" pitchFamily="2" charset="-34"/>
              </a:rPr>
              <a:t>What did you learn about sleep today?</a:t>
            </a:r>
          </a:p>
        </p:txBody>
      </p:sp>
      <p:sp>
        <p:nvSpPr>
          <p:cNvPr id="11" name="Rectangle 10"/>
          <p:cNvSpPr>
            <a:spLocks noGrp="1" noRot="1" noChangeAspect="1" noMove="1" noResize="1" noEditPoints="1" noAdjustHandles="1" noChangeArrowheads="1" noChangeShapeType="1" noTextEdit="1"/>
          </p:cNvSpPr>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Some People Can Fall Asleep Anywhere"/>
          <p:cNvPicPr>
            <a:picLocks noChangeAspect="1" noChangeArrowheads="1"/>
          </p:cNvPicPr>
          <p:nvPr/>
        </p:nvPicPr>
        <p:blipFill rotWithShape="1">
          <a:blip r:embed="rId2">
            <a:extLst>
              <a:ext uri="{28A0092B-C50C-407E-A947-70E740481C1C}">
                <a14:useLocalDpi xmlns:a14="http://schemas.microsoft.com/office/drawing/2010/main" val="0"/>
              </a:ext>
            </a:extLst>
          </a:blip>
          <a:srcRect l="27200" r="9298"/>
          <a:stretch>
            <a:fillRect/>
          </a:stretch>
        </p:blipFill>
        <p:spPr bwMode="auto">
          <a:xfrm>
            <a:off x="7817583" y="10"/>
            <a:ext cx="4374417"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The 20 Funniest Pictures Of People Sleeping In Public | Sleep funny, Best  funny images, How to fall asleep"/>
          <p:cNvPicPr>
            <a:picLocks noChangeAspect="1" noChangeArrowheads="1"/>
          </p:cNvPicPr>
          <p:nvPr/>
        </p:nvPicPr>
        <p:blipFill rotWithShape="1">
          <a:blip r:embed="rId3">
            <a:extLst>
              <a:ext uri="{28A0092B-C50C-407E-A947-70E740481C1C}">
                <a14:useLocalDpi xmlns:a14="http://schemas.microsoft.com/office/drawing/2010/main" val="0"/>
              </a:ext>
            </a:extLst>
          </a:blip>
          <a:srcRect t="2702" r="2" b="36735"/>
          <a:stretch>
            <a:fillRect/>
          </a:stretch>
        </p:blipFill>
        <p:spPr bwMode="auto">
          <a:xfrm>
            <a:off x="35723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Awkward Funny Photos Of People Sleeping In Public"/>
          <p:cNvPicPr>
            <a:picLocks noChangeAspect="1" noChangeArrowheads="1"/>
          </p:cNvPicPr>
          <p:nvPr/>
        </p:nvPicPr>
        <p:blipFill rotWithShape="1">
          <a:blip r:embed="rId4">
            <a:extLst>
              <a:ext uri="{28A0092B-C50C-407E-A947-70E740481C1C}">
                <a14:useLocalDpi xmlns:a14="http://schemas.microsoft.com/office/drawing/2010/main" val="0"/>
              </a:ext>
            </a:extLst>
          </a:blip>
          <a:srcRect r="3847" b="4"/>
          <a:stretch>
            <a:fillRect/>
          </a:stretch>
        </p:blipFill>
        <p:spPr bwMode="auto">
          <a:xfrm>
            <a:off x="362535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52" name="Freeform: Shape 1051"/>
          <p:cNvSpPr>
            <a:spLocks noGrp="1" noRot="1" noChangeAspect="1" noMove="1" noResize="1" noEditPoints="1" noAdjustHandles="1" noChangeArrowheads="1" noChangeShapeType="1" noTextEdit="1"/>
          </p:cNvSpPr>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4" name="Freeform: Shape 1053"/>
          <p:cNvSpPr>
            <a:spLocks noGrp="1" noRot="1" noChangeAspect="1" noMove="1" noResize="1" noEditPoints="1" noAdjustHandles="1" noChangeArrowheads="1" noChangeShapeType="1" noTextEdit="1"/>
          </p:cNvSpPr>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7" y="1494155"/>
            <a:ext cx="3429000" cy="722376"/>
          </a:xfrm>
        </p:spPr>
        <p:txBody>
          <a:bodyPr>
            <a:normAutofit/>
          </a:bodyPr>
          <a:lstStyle/>
          <a:p>
            <a:pPr algn="ctr"/>
            <a:r>
              <a:rPr lang="en-US" sz="4000" b="1" dirty="0">
                <a:latin typeface="Charm" panose="00000500000000000000" pitchFamily="2" charset="-34"/>
                <a:cs typeface="Charm" panose="00000500000000000000" pitchFamily="2" charset="-34"/>
              </a:rPr>
              <a:t>Sleep </a:t>
            </a:r>
          </a:p>
        </p:txBody>
      </p:sp>
      <p:sp>
        <p:nvSpPr>
          <p:cNvPr id="3" name="Subtitle 2"/>
          <p:cNvSpPr>
            <a:spLocks noGrp="1"/>
          </p:cNvSpPr>
          <p:nvPr>
            <p:ph type="subTitle" idx="1"/>
          </p:nvPr>
        </p:nvSpPr>
        <p:spPr>
          <a:xfrm>
            <a:off x="369247" y="2807218"/>
            <a:ext cx="3429000" cy="649214"/>
          </a:xfrm>
        </p:spPr>
        <p:txBody>
          <a:bodyPr>
            <a:normAutofit/>
          </a:bodyPr>
          <a:lstStyle/>
          <a:p>
            <a:r>
              <a:rPr lang="en-US" sz="2100" b="1" dirty="0">
                <a:latin typeface="Times New Roman" panose="02020603050405020304" pitchFamily="18" charset="0"/>
                <a:cs typeface="Times New Roman" panose="02020603050405020304" pitchFamily="18" charset="0"/>
              </a:rPr>
              <a:t>      Let’s learn about sleep!</a:t>
            </a:r>
          </a:p>
        </p:txBody>
      </p:sp>
      <p:sp>
        <p:nvSpPr>
          <p:cNvPr id="1056" name="Rectangle 1055"/>
          <p:cNvSpPr>
            <a:spLocks noGrp="1" noRot="1" noChangeAspect="1" noMove="1" noResize="1" noEditPoints="1" noAdjustHandles="1" noChangeArrowheads="1" noChangeShapeType="1" noTextEdit="1"/>
          </p:cNvSpPr>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8" name="Rectangle 1057"/>
          <p:cNvSpPr>
            <a:spLocks noGrp="1" noRot="1" noChangeAspect="1" noMove="1" noResize="1" noEditPoints="1" noAdjustHandles="1" noChangeArrowheads="1" noChangeShapeType="1" noTextEdit="1"/>
          </p:cNvSpPr>
          <p:nvPr/>
        </p:nvSpPr>
        <p:spPr>
          <a:xfrm>
            <a:off x="438912" y="4544568"/>
            <a:ext cx="341496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The 20 Funniest Pictures Of People Sleeping In Public | Sleep funny, Best  funny images, How to fall asl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495" y="9858375"/>
            <a:ext cx="2032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me People Can Fall Asleep Anyw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7595" y="9775825"/>
            <a:ext cx="2463800" cy="2451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961394" y="3541730"/>
            <a:ext cx="2956703" cy="7511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r>
              <a:rPr lang="en-US" sz="3400" b="1">
                <a:latin typeface="Charm" panose="00000500000000000000" pitchFamily="2" charset="-34"/>
                <a:cs typeface="Charm" panose="00000500000000000000" pitchFamily="2" charset="-34"/>
              </a:rPr>
              <a:t>Facts of Sleep</a:t>
            </a:r>
            <a:endParaRPr lang="en-US" sz="3400" b="1" dirty="0">
              <a:latin typeface="Charm" panose="00000500000000000000" pitchFamily="2" charset="-34"/>
              <a:cs typeface="Charm" panose="00000500000000000000"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9226" r="273" b="-1"/>
          <a:stretch>
            <a:fillRect/>
          </a:stretch>
        </p:blipFill>
        <p:spPr>
          <a:xfrm>
            <a:off x="409576" y="633619"/>
            <a:ext cx="6648449" cy="5495925"/>
          </a:xfrm>
          <a:prstGeom prst="rect">
            <a:avLst/>
          </a:prstGeom>
        </p:spPr>
      </p:pic>
      <p:sp useBgFill="1">
        <p:nvSpPr>
          <p:cNvPr id="11" name="Rectangle 10"/>
          <p:cNvSpPr>
            <a:spLocks noGrp="1" noRot="1" noChangeAspect="1" noMove="1" noResize="1" noEditPoints="1" noAdjustHandles="1" noChangeArrowheads="1" noChangeShapeType="1" noTextEdit="1"/>
          </p:cNvSpPr>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938533" y="978619"/>
            <a:ext cx="3404594" cy="1106424"/>
          </a:xfrm>
        </p:spPr>
        <p:txBody>
          <a:bodyPr>
            <a:normAutofit/>
          </a:bodyPr>
          <a:lstStyle/>
          <a:p>
            <a:pPr algn="ctr"/>
            <a:r>
              <a:rPr lang="en-US" sz="2600" b="1" dirty="0">
                <a:latin typeface="Charm" panose="00000500000000000000" pitchFamily="2" charset="-34"/>
                <a:cs typeface="Charm" panose="00000500000000000000" pitchFamily="2" charset="-34"/>
              </a:rPr>
              <a:t>           </a:t>
            </a:r>
            <a:r>
              <a:rPr lang="en-US" sz="2600" b="1" dirty="0">
                <a:solidFill>
                  <a:srgbClr val="0070C0"/>
                </a:solidFill>
                <a:latin typeface="Charm" panose="00000500000000000000" pitchFamily="2" charset="-34"/>
                <a:cs typeface="Charm" panose="00000500000000000000" pitchFamily="2" charset="-34"/>
              </a:rPr>
              <a:t>You and Your Sleep</a:t>
            </a:r>
          </a:p>
        </p:txBody>
      </p:sp>
      <p:sp>
        <p:nvSpPr>
          <p:cNvPr id="13" name="Rectangle 12"/>
          <p:cNvSpPr>
            <a:spLocks noGrp="1" noRot="1" noChangeAspect="1" noMove="1" noResize="1" noEditPoints="1" noAdjustHandles="1" noChangeArrowheads="1" noChangeShapeType="1" noTextEdit="1"/>
          </p:cNvSpPr>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38532" y="2359152"/>
            <a:ext cx="3404594" cy="3429000"/>
          </a:xfrm>
        </p:spPr>
        <p:txBody>
          <a:bodyPr>
            <a:normAutofit/>
          </a:bodyPr>
          <a:lstStyle/>
          <a:p>
            <a:pPr marL="0" indent="0" algn="ctr">
              <a:buNone/>
            </a:pPr>
            <a:r>
              <a:rPr lang="en-US" sz="2400" b="1" dirty="0">
                <a:latin typeface="Charm" panose="00000500000000000000" pitchFamily="2" charset="-34"/>
                <a:cs typeface="Charm" panose="00000500000000000000" pitchFamily="2" charset="-34"/>
              </a:rPr>
              <a:t>         How many hours of sleep do you get?</a:t>
            </a:r>
            <a:br>
              <a:rPr lang="en-US" sz="2400" dirty="0"/>
            </a:br>
            <a:endParaRPr lang="en-US" sz="2400" b="1" dirty="0">
              <a:latin typeface="Charm" panose="00000500000000000000" pitchFamily="2" charset="-34"/>
              <a:cs typeface="Charm" panose="00000500000000000000" pitchFamily="2" charset="-34"/>
            </a:endParaRPr>
          </a:p>
          <a:p>
            <a:pPr marL="1371600" lvl="2" indent="-457200">
              <a:buAutoNum type="alphaUcPeriod"/>
            </a:pPr>
            <a:r>
              <a:rPr lang="en-US" sz="2400" b="1" dirty="0">
                <a:latin typeface="Charm" panose="00000500000000000000" pitchFamily="2" charset="-34"/>
                <a:cs typeface="Charm" panose="00000500000000000000" pitchFamily="2" charset="-34"/>
              </a:rPr>
              <a:t>10 hrs.</a:t>
            </a:r>
          </a:p>
          <a:p>
            <a:pPr marL="1371600" lvl="2" indent="-457200">
              <a:buAutoNum type="alphaUcPeriod"/>
            </a:pPr>
            <a:r>
              <a:rPr lang="en-US" sz="2400" b="1" dirty="0">
                <a:latin typeface="Charm" panose="00000500000000000000" pitchFamily="2" charset="-34"/>
                <a:cs typeface="Charm" panose="00000500000000000000" pitchFamily="2" charset="-34"/>
              </a:rPr>
              <a:t>7-9 hrs.</a:t>
            </a:r>
          </a:p>
          <a:p>
            <a:pPr marL="1371600" lvl="2" indent="-457200">
              <a:buAutoNum type="alphaUcPeriod"/>
            </a:pPr>
            <a:r>
              <a:rPr lang="en-US" sz="2400" b="1" dirty="0">
                <a:latin typeface="Charm" panose="00000500000000000000" pitchFamily="2" charset="-34"/>
                <a:cs typeface="Charm" panose="00000500000000000000" pitchFamily="2" charset="-34"/>
              </a:rPr>
              <a:t>6 hrs.</a:t>
            </a:r>
          </a:p>
          <a:p>
            <a:pPr marL="1371600" lvl="2" indent="-457200">
              <a:buAutoNum type="alphaUcPeriod"/>
            </a:pPr>
            <a:r>
              <a:rPr lang="en-US" sz="2400" b="1" dirty="0">
                <a:latin typeface="Charm" panose="00000500000000000000" pitchFamily="2" charset="-34"/>
                <a:cs typeface="Charm" panose="00000500000000000000" pitchFamily="2" charset="-34"/>
              </a:rPr>
              <a:t>4 hrs. </a:t>
            </a:r>
          </a:p>
          <a:p>
            <a:pPr marL="1371600" lvl="2" indent="-457200">
              <a:buAutoNum type="alphaUcPeriod"/>
            </a:pPr>
            <a:endParaRPr lang="en-US" sz="1700" dirty="0"/>
          </a:p>
          <a:p>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harm" panose="00000500000000000000" pitchFamily="2" charset="-34"/>
                <a:cs typeface="Charm" panose="00000500000000000000" pitchFamily="2" charset="-34"/>
              </a:rPr>
              <a:t>Why do you think getting a good night’s sleep is so important?</a:t>
            </a:r>
          </a:p>
        </p:txBody>
      </p:sp>
      <p:pic>
        <p:nvPicPr>
          <p:cNvPr id="5" name="Picture 4" descr="A person lying in a bed&#10;&#10;Description automatically generated with low confidence"/>
          <p:cNvPicPr>
            <a:picLocks noChangeAspect="1"/>
          </p:cNvPicPr>
          <p:nvPr/>
        </p:nvPicPr>
        <p:blipFill>
          <a:blip r:embed="rId2"/>
          <a:stretch>
            <a:fillRect/>
          </a:stretch>
        </p:blipFill>
        <p:spPr>
          <a:xfrm>
            <a:off x="882649" y="2273300"/>
            <a:ext cx="3903663" cy="3741738"/>
          </a:xfrm>
          <a:prstGeom prst="rect">
            <a:avLst/>
          </a:prstGeom>
        </p:spPr>
      </p:pic>
      <p:pic>
        <p:nvPicPr>
          <p:cNvPr id="6" name="Picture 5"/>
          <p:cNvPicPr>
            <a:picLocks noChangeAspect="1"/>
          </p:cNvPicPr>
          <p:nvPr/>
        </p:nvPicPr>
        <p:blipFill>
          <a:blip r:embed="rId3"/>
          <a:stretch>
            <a:fillRect/>
          </a:stretch>
        </p:blipFill>
        <p:spPr>
          <a:xfrm>
            <a:off x="5245100" y="2273300"/>
            <a:ext cx="5130800" cy="3848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2" name="Rectangle 31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unny People Fell Asleep Napping In Public Places fall asleep in public prank"/>
          <p:cNvPicPr>
            <a:picLocks noChangeAspect="1" noChangeArrowheads="1"/>
          </p:cNvPicPr>
          <p:nvPr/>
        </p:nvPicPr>
        <p:blipFill rotWithShape="1">
          <a:blip r:embed="rId2">
            <a:extLst>
              <a:ext uri="{28A0092B-C50C-407E-A947-70E740481C1C}">
                <a14:useLocalDpi xmlns:a14="http://schemas.microsoft.com/office/drawing/2010/main" val="0"/>
              </a:ext>
            </a:extLst>
          </a:blip>
          <a:srcRect t="23750" r="-2" b="14250"/>
          <a:stretch>
            <a:fillRect/>
          </a:stretch>
        </p:blipFill>
        <p:spPr bwMode="auto">
          <a:xfrm>
            <a:off x="409576" y="633619"/>
            <a:ext cx="6648449" cy="5495925"/>
          </a:xfrm>
          <a:prstGeom prst="rect">
            <a:avLst/>
          </a:prstGeom>
          <a:noFill/>
          <a:extLst>
            <a:ext uri="{909E8E84-426E-40DD-AFC4-6F175D3DCCD1}">
              <a14:hiddenFill xmlns:a14="http://schemas.microsoft.com/office/drawing/2010/main">
                <a:solidFill>
                  <a:srgbClr val="FFFFFF"/>
                </a:solidFill>
              </a14:hiddenFill>
            </a:ext>
          </a:extLst>
        </p:spPr>
      </p:pic>
      <p:sp useBgFill="1">
        <p:nvSpPr>
          <p:cNvPr id="3114" name="Rectangle 3113"/>
          <p:cNvSpPr>
            <a:spLocks noGrp="1" noRot="1" noChangeAspect="1" noMove="1" noResize="1" noEditPoints="1" noAdjustHandles="1" noChangeArrowheads="1" noChangeShapeType="1" noTextEdit="1"/>
          </p:cNvSpPr>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938533" y="978619"/>
            <a:ext cx="3404594" cy="1106424"/>
          </a:xfrm>
        </p:spPr>
        <p:txBody>
          <a:bodyPr>
            <a:normAutofit/>
          </a:bodyPr>
          <a:lstStyle/>
          <a:p>
            <a:r>
              <a:rPr lang="en-US" sz="3600" b="1" dirty="0">
                <a:latin typeface="Charm" panose="00000500000000000000" pitchFamily="2" charset="-34"/>
                <a:cs typeface="Charm" panose="00000500000000000000" pitchFamily="2" charset="-34"/>
              </a:rPr>
              <a:t>Facts of Sleep</a:t>
            </a:r>
          </a:p>
        </p:txBody>
      </p:sp>
      <p:sp>
        <p:nvSpPr>
          <p:cNvPr id="3116" name="Rectangle 3115"/>
          <p:cNvSpPr>
            <a:spLocks noGrp="1" noRot="1" noChangeAspect="1" noMove="1" noResize="1" noEditPoints="1" noAdjustHandles="1" noChangeArrowheads="1" noChangeShapeType="1" noTextEdit="1"/>
          </p:cNvSpPr>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8" name="Rectangle 3117"/>
          <p:cNvSpPr>
            <a:spLocks noGrp="1" noRot="1" noChangeAspect="1" noMove="1" noResize="1" noEditPoints="1" noAdjustHandles="1" noChangeArrowheads="1" noChangeShapeType="1" noTextEdit="1"/>
          </p:cNvSpPr>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467601" y="2297057"/>
            <a:ext cx="4314823" cy="3814199"/>
          </a:xfrm>
        </p:spPr>
        <p:txBody>
          <a:bodyPr>
            <a:normAutofit/>
          </a:bodyPr>
          <a:lstStyle/>
          <a:p>
            <a:pPr>
              <a:buFont typeface="Wingdings" panose="05000000000000000000" pitchFamily="2" charset="2"/>
              <a:buChar char="Ø"/>
            </a:pPr>
            <a:r>
              <a:rPr lang="en-US" sz="2000" b="1" dirty="0">
                <a:latin typeface="Charm" panose="00000500000000000000" pitchFamily="2" charset="-34"/>
                <a:cs typeface="Charm" panose="00000500000000000000" pitchFamily="2" charset="-34"/>
              </a:rPr>
              <a:t>You Need 7-9 hours of sleep </a:t>
            </a:r>
          </a:p>
          <a:p>
            <a:pPr>
              <a:buFont typeface="Wingdings" panose="05000000000000000000" pitchFamily="2" charset="2"/>
              <a:buChar char="Ø"/>
            </a:pPr>
            <a:r>
              <a:rPr lang="en-US" sz="2000" b="1" dirty="0">
                <a:latin typeface="Charm" panose="00000500000000000000" pitchFamily="2" charset="-34"/>
                <a:cs typeface="Charm" panose="00000500000000000000" pitchFamily="2" charset="-34"/>
              </a:rPr>
              <a:t>Sleep is important for our, memory,</a:t>
            </a:r>
          </a:p>
          <a:p>
            <a:pPr>
              <a:buFont typeface="Wingdings" panose="05000000000000000000" pitchFamily="2" charset="2"/>
              <a:buChar char="Ø"/>
            </a:pPr>
            <a:r>
              <a:rPr lang="en-CA" sz="2000" b="1" u="none" strike="noStrike" dirty="0">
                <a:effectLst/>
                <a:latin typeface="Charm" panose="00000500000000000000" pitchFamily="2" charset="-34"/>
                <a:cs typeface="Charm" panose="00000500000000000000" pitchFamily="2" charset="-34"/>
              </a:rPr>
              <a:t>Sleep helps </a:t>
            </a:r>
            <a:r>
              <a:rPr lang="en-CA" sz="2000" b="1" dirty="0">
                <a:latin typeface="Charm" panose="00000500000000000000" pitchFamily="2" charset="-34"/>
                <a:cs typeface="Charm" panose="00000500000000000000" pitchFamily="2" charset="-34"/>
              </a:rPr>
              <a:t>strengthen </a:t>
            </a:r>
            <a:r>
              <a:rPr lang="en-CA" sz="2000" b="1">
                <a:latin typeface="Charm" panose="00000500000000000000" pitchFamily="2" charset="-34"/>
                <a:cs typeface="Charm" panose="00000500000000000000" pitchFamily="2" charset="-34"/>
              </a:rPr>
              <a:t>your immune system</a:t>
            </a:r>
          </a:p>
          <a:p>
            <a:pPr>
              <a:buFont typeface="Wingdings" panose="05000000000000000000" pitchFamily="2" charset="2"/>
              <a:buChar char="Ø"/>
            </a:pPr>
            <a:r>
              <a:rPr lang="en-CA" sz="2000" b="1" u="none" strike="noStrike" dirty="0">
                <a:effectLst/>
                <a:latin typeface="Charm" panose="00000500000000000000" pitchFamily="2" charset="-34"/>
                <a:cs typeface="Charm" panose="00000500000000000000" pitchFamily="2" charset="-34"/>
              </a:rPr>
              <a:t>We are the only mammals that can delay sleep</a:t>
            </a:r>
          </a:p>
          <a:p>
            <a:pPr>
              <a:buFont typeface="Wingdings" panose="05000000000000000000" pitchFamily="2" charset="2"/>
              <a:buChar char="Ø"/>
            </a:pPr>
            <a:r>
              <a:rPr lang="en-US" sz="2000" b="1" dirty="0">
                <a:latin typeface="Charm" panose="00000500000000000000" pitchFamily="2" charset="-34"/>
                <a:cs typeface="Charm" panose="00000500000000000000" pitchFamily="2" charset="-34"/>
              </a:rPr>
              <a:t>Good sleep is both the </a:t>
            </a:r>
            <a:r>
              <a:rPr lang="en-US" sz="2000" b="1" i="1" u="sng" dirty="0">
                <a:latin typeface="Charm" panose="00000500000000000000" pitchFamily="2" charset="-34"/>
                <a:cs typeface="Charm" panose="00000500000000000000" pitchFamily="2" charset="-34"/>
              </a:rPr>
              <a:t>amount</a:t>
            </a:r>
            <a:r>
              <a:rPr lang="en-US" sz="2000" b="1" dirty="0">
                <a:latin typeface="Charm" panose="00000500000000000000" pitchFamily="2" charset="-34"/>
                <a:cs typeface="Charm" panose="00000500000000000000" pitchFamily="2" charset="-34"/>
              </a:rPr>
              <a:t> of sleep you get in a night and the </a:t>
            </a:r>
            <a:r>
              <a:rPr lang="en-US" sz="2000" b="1" i="1" u="sng" dirty="0">
                <a:latin typeface="Charm" panose="00000500000000000000" pitchFamily="2" charset="-34"/>
                <a:cs typeface="Charm" panose="00000500000000000000" pitchFamily="2" charset="-34"/>
              </a:rPr>
              <a:t>quality</a:t>
            </a:r>
            <a:r>
              <a:rPr lang="en-US" sz="2000" b="1" dirty="0">
                <a:latin typeface="Charm" panose="00000500000000000000" pitchFamily="2" charset="-34"/>
                <a:cs typeface="Charm" panose="00000500000000000000" pitchFamily="2" charset="-34"/>
              </a:rPr>
              <a:t> of your sleep. </a:t>
            </a:r>
          </a:p>
          <a:p>
            <a:pPr>
              <a:buFont typeface="Wingdings" panose="05000000000000000000" pitchFamily="2" charset="2"/>
              <a:buChar char="Ø"/>
            </a:pPr>
            <a:endParaRPr lang="en-US" sz="1700" b="1" dirty="0">
              <a:latin typeface="Charm" panose="00000500000000000000" pitchFamily="2" charset="-34"/>
              <a:cs typeface="Charm" panose="00000500000000000000" pitchFamily="2" charset="-34"/>
            </a:endParaRPr>
          </a:p>
        </p:txBody>
      </p:sp>
      <p:grpSp>
        <p:nvGrpSpPr>
          <p:cNvPr id="15" name="Group 14"/>
          <p:cNvGrpSpPr/>
          <p:nvPr/>
        </p:nvGrpSpPr>
        <p:grpSpPr>
          <a:xfrm>
            <a:off x="10308240" y="795690"/>
            <a:ext cx="1433520" cy="1992240"/>
            <a:chOff x="10308240" y="795690"/>
            <a:chExt cx="1433520" cy="1992240"/>
          </a:xfrm>
        </p:grpSpPr>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308240" y="1838610"/>
                <a:ext cx="418680" cy="949320"/>
              </p14:xfrm>
            </p:contentPart>
          </mc:Choice>
          <mc:Fallback xmlns="">
            <p:pic>
              <p:nvPicPr>
                <p:cNvPr id="4" name="Ink 3"/>
              </p:nvPicPr>
              <p:blipFill>
                <a:blip r:embed="rId4"/>
              </p:blipFill>
              <p:spPr>
                <a:xfrm>
                  <a:off x="10308240" y="1838610"/>
                  <a:ext cx="418680" cy="94932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0472400" y="1289250"/>
                <a:ext cx="42840" cy="268560"/>
              </p14:xfrm>
            </p:contentPart>
          </mc:Choice>
          <mc:Fallback xmlns="">
            <p:pic>
              <p:nvPicPr>
                <p:cNvPr id="5" name="Ink 4"/>
              </p:nvPicPr>
              <p:blipFill>
                <a:blip r:embed="rId6"/>
              </p:blipFill>
              <p:spPr>
                <a:xfrm>
                  <a:off x="10472400" y="1289250"/>
                  <a:ext cx="42840" cy="26856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0401120" y="1350810"/>
                <a:ext cx="247320" cy="55080"/>
              </p14:xfrm>
            </p:contentPart>
          </mc:Choice>
          <mc:Fallback xmlns="">
            <p:pic>
              <p:nvPicPr>
                <p:cNvPr id="7" name="Ink 6"/>
              </p:nvPicPr>
              <p:blipFill>
                <a:blip r:embed="rId8"/>
              </p:blipFill>
              <p:spPr>
                <a:xfrm>
                  <a:off x="10401120" y="1350810"/>
                  <a:ext cx="247320" cy="5508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10647360" y="795690"/>
                <a:ext cx="830520" cy="650880"/>
              </p14:xfrm>
            </p:contentPart>
          </mc:Choice>
          <mc:Fallback xmlns="">
            <p:pic>
              <p:nvPicPr>
                <p:cNvPr id="8" name="Ink 7"/>
              </p:nvPicPr>
              <p:blipFill>
                <a:blip r:embed="rId10"/>
              </p:blipFill>
              <p:spPr>
                <a:xfrm>
                  <a:off x="10647360" y="795690"/>
                  <a:ext cx="830520" cy="650880"/>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10857960" y="1606050"/>
                <a:ext cx="257760" cy="267840"/>
              </p14:xfrm>
            </p:contentPart>
          </mc:Choice>
          <mc:Fallback xmlns="">
            <p:pic>
              <p:nvPicPr>
                <p:cNvPr id="10" name="Ink 9"/>
              </p:nvPicPr>
              <p:blipFill>
                <a:blip r:embed="rId12"/>
              </p:blipFill>
              <p:spPr>
                <a:xfrm>
                  <a:off x="10857960" y="1606050"/>
                  <a:ext cx="257760" cy="26784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11131200" y="1178010"/>
                <a:ext cx="610560" cy="725400"/>
              </p14:xfrm>
            </p:contentPart>
          </mc:Choice>
          <mc:Fallback xmlns="">
            <p:pic>
              <p:nvPicPr>
                <p:cNvPr id="12" name="Ink 11"/>
              </p:nvPicPr>
              <p:blipFill>
                <a:blip r:embed="rId14"/>
              </p:blipFill>
              <p:spPr>
                <a:xfrm>
                  <a:off x="11131200" y="1178010"/>
                  <a:ext cx="610560" cy="725400"/>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10835280" y="1518570"/>
                <a:ext cx="36000" cy="171000"/>
              </p14:xfrm>
            </p:contentPart>
          </mc:Choice>
          <mc:Fallback xmlns="">
            <p:pic>
              <p:nvPicPr>
                <p:cNvPr id="14" name="Ink 13"/>
              </p:nvPicPr>
              <p:blipFill>
                <a:blip r:embed="rId16"/>
              </p:blipFill>
              <p:spPr>
                <a:xfrm>
                  <a:off x="10835280" y="1518570"/>
                  <a:ext cx="36000" cy="171000"/>
                </a:xfrm>
                <a:prstGeom prst="rect"/>
              </p:spPr>
            </p:pic>
          </mc:Fallback>
        </mc:AlternateContent>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708" y="138962"/>
            <a:ext cx="10168128" cy="951548"/>
          </a:xfrm>
        </p:spPr>
        <p:txBody>
          <a:bodyPr>
            <a:normAutofit/>
          </a:bodyPr>
          <a:lstStyle/>
          <a:p>
            <a:pPr algn="ctr"/>
            <a:r>
              <a:rPr lang="en-US" sz="2800" b="1" dirty="0">
                <a:latin typeface="Charm" panose="00000500000000000000" pitchFamily="2" charset="-34"/>
                <a:cs typeface="Charm" panose="00000500000000000000" pitchFamily="2" charset="-34"/>
              </a:rPr>
              <a:t>WHAT CAN YOU DO TO IMPROVE YOUR SLEEP? Use the interactive whiteboard!</a:t>
            </a:r>
          </a:p>
        </p:txBody>
      </p:sp>
      <p:pic>
        <p:nvPicPr>
          <p:cNvPr id="4" name="Content Placeholder 3"/>
          <p:cNvPicPr>
            <a:picLocks noGrp="1" noChangeAspect="1"/>
          </p:cNvPicPr>
          <p:nvPr>
            <p:ph idx="1"/>
          </p:nvPr>
        </p:nvPicPr>
        <p:blipFill>
          <a:blip r:embed="rId2"/>
          <a:stretch>
            <a:fillRect/>
          </a:stretch>
        </p:blipFill>
        <p:spPr>
          <a:xfrm>
            <a:off x="10078075" y="4821748"/>
            <a:ext cx="1655739" cy="1567142"/>
          </a:xfrm>
        </p:spPr>
      </p:pic>
      <p:sp>
        <p:nvSpPr>
          <p:cNvPr id="10" name="TextBox 9"/>
          <p:cNvSpPr txBox="1"/>
          <p:nvPr/>
        </p:nvSpPr>
        <p:spPr>
          <a:xfrm>
            <a:off x="2270893" y="2230402"/>
            <a:ext cx="2114550" cy="523220"/>
          </a:xfrm>
          <a:prstGeom prst="rect">
            <a:avLst/>
          </a:prstGeom>
          <a:noFill/>
        </p:spPr>
        <p:txBody>
          <a:bodyPr wrap="square" rtlCol="0">
            <a:spAutoFit/>
          </a:bodyPr>
          <a:lstStyle/>
          <a:p>
            <a:pPr algn="ctr"/>
            <a:r>
              <a:rPr lang="en-US" sz="2800" b="1" dirty="0">
                <a:latin typeface="Charm" panose="00000500000000000000" pitchFamily="2" charset="-34"/>
                <a:ea typeface="+mj-ea"/>
                <a:cs typeface="Charm" panose="00000500000000000000" pitchFamily="2" charset="-34"/>
              </a:rPr>
              <a:t>GOOD</a:t>
            </a:r>
          </a:p>
        </p:txBody>
      </p:sp>
      <p:sp>
        <p:nvSpPr>
          <p:cNvPr id="11" name="TextBox 10"/>
          <p:cNvSpPr txBox="1"/>
          <p:nvPr/>
        </p:nvSpPr>
        <p:spPr>
          <a:xfrm>
            <a:off x="2270893" y="5270924"/>
            <a:ext cx="2114550" cy="523220"/>
          </a:xfrm>
          <a:prstGeom prst="rect">
            <a:avLst/>
          </a:prstGeom>
          <a:noFill/>
        </p:spPr>
        <p:txBody>
          <a:bodyPr wrap="square" rtlCol="0">
            <a:spAutoFit/>
          </a:bodyPr>
          <a:lstStyle/>
          <a:p>
            <a:pPr algn="ctr"/>
            <a:r>
              <a:rPr lang="en-US" sz="2800" b="1" dirty="0">
                <a:latin typeface="Charm" panose="00000500000000000000" pitchFamily="2" charset="-34"/>
                <a:ea typeface="+mj-ea"/>
                <a:cs typeface="Charm" panose="00000500000000000000" pitchFamily="2" charset="-34"/>
              </a:rPr>
              <a:t>BAD</a:t>
            </a:r>
          </a:p>
        </p:txBody>
      </p:sp>
      <p:pic>
        <p:nvPicPr>
          <p:cNvPr id="12" name="Picture 11"/>
          <p:cNvPicPr>
            <a:picLocks noChangeAspect="1"/>
          </p:cNvPicPr>
          <p:nvPr/>
        </p:nvPicPr>
        <p:blipFill>
          <a:blip r:embed="rId3"/>
          <a:stretch>
            <a:fillRect/>
          </a:stretch>
        </p:blipFill>
        <p:spPr>
          <a:xfrm>
            <a:off x="9919749" y="2083679"/>
            <a:ext cx="1814066" cy="1422400"/>
          </a:xfrm>
          <a:prstGeom prst="rect">
            <a:avLst/>
          </a:prstGeom>
        </p:spPr>
      </p:pic>
      <p:pic>
        <p:nvPicPr>
          <p:cNvPr id="13" name="Picture 12"/>
          <p:cNvPicPr>
            <a:picLocks noChangeAspect="1"/>
          </p:cNvPicPr>
          <p:nvPr/>
        </p:nvPicPr>
        <p:blipFill>
          <a:blip r:embed="rId4"/>
          <a:stretch>
            <a:fillRect/>
          </a:stretch>
        </p:blipFill>
        <p:spPr>
          <a:xfrm>
            <a:off x="7955399" y="2083678"/>
            <a:ext cx="1968500" cy="1422399"/>
          </a:xfrm>
          <a:prstGeom prst="rect">
            <a:avLst/>
          </a:prstGeom>
        </p:spPr>
      </p:pic>
      <p:pic>
        <p:nvPicPr>
          <p:cNvPr id="14" name="Picture 13"/>
          <p:cNvPicPr>
            <a:picLocks noChangeAspect="1"/>
          </p:cNvPicPr>
          <p:nvPr/>
        </p:nvPicPr>
        <p:blipFill>
          <a:blip r:embed="rId5"/>
          <a:stretch>
            <a:fillRect/>
          </a:stretch>
        </p:blipFill>
        <p:spPr>
          <a:xfrm>
            <a:off x="7963526" y="4844890"/>
            <a:ext cx="2114550" cy="1543586"/>
          </a:xfrm>
          <a:prstGeom prst="rect">
            <a:avLst/>
          </a:prstGeom>
        </p:spPr>
      </p:pic>
      <p:pic>
        <p:nvPicPr>
          <p:cNvPr id="15" name="Picture 14"/>
          <p:cNvPicPr>
            <a:picLocks noChangeAspect="1"/>
          </p:cNvPicPr>
          <p:nvPr/>
        </p:nvPicPr>
        <p:blipFill>
          <a:blip r:embed="rId6"/>
          <a:stretch>
            <a:fillRect/>
          </a:stretch>
        </p:blipFill>
        <p:spPr>
          <a:xfrm>
            <a:off x="236152" y="2485521"/>
            <a:ext cx="2335102" cy="3047013"/>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370440" y="277290"/>
              <a:ext cx="360" cy="360"/>
            </p14:xfrm>
          </p:contentPart>
        </mc:Choice>
        <mc:Fallback xmlns="">
          <p:pic>
            <p:nvPicPr>
              <p:cNvPr id="3" name="Ink 2"/>
            </p:nvPicPr>
            <p:blipFill>
              <a:blip r:embed="rId8"/>
            </p:blipFill>
            <p:spPr>
              <a:xfrm>
                <a:off x="-370440" y="277290"/>
                <a:ext cx="360" cy="360"/>
              </a:xfrm>
              <a:prstGeom prst="rect"/>
            </p:spPr>
          </p:pic>
        </mc:Fallback>
      </mc:AlternateContent>
      <p:grpSp>
        <p:nvGrpSpPr>
          <p:cNvPr id="46" name="Group 45"/>
          <p:cNvGrpSpPr/>
          <p:nvPr/>
        </p:nvGrpSpPr>
        <p:grpSpPr>
          <a:xfrm>
            <a:off x="5342400" y="3606210"/>
            <a:ext cx="3250080" cy="2891160"/>
            <a:chOff x="5342400" y="3606210"/>
            <a:chExt cx="3250080" cy="2891160"/>
          </a:xfrm>
        </p:grpSpPr>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5342400" y="3869730"/>
                <a:ext cx="431280" cy="1099080"/>
              </p14:xfrm>
            </p:contentPart>
          </mc:Choice>
          <mc:Fallback xmlns="">
            <p:pic>
              <p:nvPicPr>
                <p:cNvPr id="6" name="Ink 5"/>
              </p:nvPicPr>
              <p:blipFill>
                <a:blip r:embed="rId10"/>
              </p:blipFill>
              <p:spPr>
                <a:xfrm>
                  <a:off x="5342400" y="3869730"/>
                  <a:ext cx="431280" cy="1099080"/>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5814360" y="3606210"/>
                <a:ext cx="915120" cy="1100880"/>
              </p14:xfrm>
            </p:contentPart>
          </mc:Choice>
          <mc:Fallback xmlns="">
            <p:pic>
              <p:nvPicPr>
                <p:cNvPr id="7" name="Ink 6"/>
              </p:nvPicPr>
              <p:blipFill>
                <a:blip r:embed="rId12"/>
              </p:blipFill>
              <p:spPr>
                <a:xfrm>
                  <a:off x="5814360" y="3606210"/>
                  <a:ext cx="915120" cy="110088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6397920" y="4059450"/>
                <a:ext cx="146160" cy="360"/>
              </p14:xfrm>
            </p:contentPart>
          </mc:Choice>
          <mc:Fallback xmlns="">
            <p:pic>
              <p:nvPicPr>
                <p:cNvPr id="9" name="Ink 8"/>
              </p:nvPicPr>
              <p:blipFill>
                <a:blip r:embed="rId14"/>
              </p:blipFill>
              <p:spPr>
                <a:xfrm>
                  <a:off x="6397920" y="4059450"/>
                  <a:ext cx="146160" cy="360"/>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16" name="Ink 15"/>
                <p14:cNvContentPartPr/>
                <p14:nvPr/>
              </p14:nvContentPartPr>
              <p14:xfrm>
                <a:off x="6589080" y="4014090"/>
                <a:ext cx="192240" cy="22320"/>
              </p14:xfrm>
            </p:contentPart>
          </mc:Choice>
          <mc:Fallback xmlns="">
            <p:pic>
              <p:nvPicPr>
                <p:cNvPr id="16" name="Ink 15"/>
              </p:nvPicPr>
              <p:blipFill>
                <a:blip r:embed="rId16"/>
              </p:blipFill>
              <p:spPr>
                <a:xfrm>
                  <a:off x="6589080" y="4014090"/>
                  <a:ext cx="192240" cy="22320"/>
                </a:xfrm>
                <a:prstGeom prst="rect"/>
              </p:spPr>
            </p:pic>
          </mc:Fallback>
        </mc:AlternateContent>
        <mc:AlternateContent xmlns:mc="http://schemas.openxmlformats.org/markup-compatibility/2006" xmlns:p14="http://schemas.microsoft.com/office/powerpoint/2010/main">
          <mc:Choice Requires="p14">
            <p:contentPart p14:bwMode="auto" r:id="rId17">
              <p14:nvContentPartPr>
                <p14:cNvPr id="18" name="Ink 17"/>
                <p14:cNvContentPartPr/>
                <p14:nvPr/>
              </p14:nvContentPartPr>
              <p14:xfrm>
                <a:off x="5600880" y="5271930"/>
                <a:ext cx="529920" cy="332280"/>
              </p14:xfrm>
            </p:contentPart>
          </mc:Choice>
          <mc:Fallback xmlns="">
            <p:pic>
              <p:nvPicPr>
                <p:cNvPr id="18" name="Ink 17"/>
              </p:nvPicPr>
              <p:blipFill>
                <a:blip r:embed="rId18"/>
              </p:blipFill>
              <p:spPr>
                <a:xfrm>
                  <a:off x="5600880" y="5271930"/>
                  <a:ext cx="529920" cy="332280"/>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19" name="Ink 18"/>
                <p14:cNvContentPartPr/>
                <p14:nvPr/>
              </p14:nvContentPartPr>
              <p14:xfrm>
                <a:off x="6004080" y="4969890"/>
                <a:ext cx="493560" cy="390600"/>
              </p14:xfrm>
            </p:contentPart>
          </mc:Choice>
          <mc:Fallback xmlns="">
            <p:pic>
              <p:nvPicPr>
                <p:cNvPr id="19" name="Ink 18"/>
              </p:nvPicPr>
              <p:blipFill>
                <a:blip r:embed="rId20"/>
              </p:blipFill>
              <p:spPr>
                <a:xfrm>
                  <a:off x="6004080" y="4969890"/>
                  <a:ext cx="493560" cy="390600"/>
                </a:xfrm>
                <a:prstGeom prst="rect"/>
              </p:spPr>
            </p:pic>
          </mc:Fallback>
        </mc:AlternateContent>
        <mc:AlternateContent xmlns:mc="http://schemas.openxmlformats.org/markup-compatibility/2006" xmlns:p14="http://schemas.microsoft.com/office/powerpoint/2010/main">
          <mc:Choice Requires="p14">
            <p:contentPart p14:bwMode="auto" r:id="rId21">
              <p14:nvContentPartPr>
                <p14:cNvPr id="21" name="Ink 20"/>
                <p14:cNvContentPartPr/>
                <p14:nvPr/>
              </p14:nvContentPartPr>
              <p14:xfrm>
                <a:off x="6285240" y="4623570"/>
                <a:ext cx="532440" cy="389160"/>
              </p14:xfrm>
            </p:contentPart>
          </mc:Choice>
          <mc:Fallback xmlns="">
            <p:pic>
              <p:nvPicPr>
                <p:cNvPr id="21" name="Ink 20"/>
              </p:nvPicPr>
              <p:blipFill>
                <a:blip r:embed="rId22"/>
              </p:blipFill>
              <p:spPr>
                <a:xfrm>
                  <a:off x="6285240" y="4623570"/>
                  <a:ext cx="532440" cy="389160"/>
                </a:xfrm>
                <a:prstGeom prst="rect"/>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6758280" y="4163850"/>
                <a:ext cx="388800" cy="543240"/>
              </p14:xfrm>
            </p:contentPart>
          </mc:Choice>
          <mc:Fallback xmlns="">
            <p:pic>
              <p:nvPicPr>
                <p:cNvPr id="23" name="Ink 22"/>
              </p:nvPicPr>
              <p:blipFill>
                <a:blip r:embed="rId24"/>
              </p:blipFill>
              <p:spPr>
                <a:xfrm>
                  <a:off x="6758280" y="4163850"/>
                  <a:ext cx="388800" cy="543240"/>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25" name="Ink 24"/>
                <p14:cNvContentPartPr/>
                <p14:nvPr/>
              </p14:nvContentPartPr>
              <p14:xfrm>
                <a:off x="6749280" y="4158450"/>
                <a:ext cx="454320" cy="435600"/>
              </p14:xfrm>
            </p:contentPart>
          </mc:Choice>
          <mc:Fallback xmlns="">
            <p:pic>
              <p:nvPicPr>
                <p:cNvPr id="25" name="Ink 24"/>
              </p:nvPicPr>
              <p:blipFill>
                <a:blip r:embed="rId26"/>
              </p:blipFill>
              <p:spPr>
                <a:xfrm>
                  <a:off x="6749280" y="4158450"/>
                  <a:ext cx="454320" cy="435600"/>
                </a:xfrm>
                <a:prstGeom prst="rect"/>
              </p:spPr>
            </p:pic>
          </mc:Fallback>
        </mc:AlternateContent>
        <mc:AlternateContent xmlns:mc="http://schemas.openxmlformats.org/markup-compatibility/2006" xmlns:p14="http://schemas.microsoft.com/office/powerpoint/2010/main">
          <mc:Choice Requires="p14">
            <p:contentPart p14:bwMode="auto" r:id="rId27">
              <p14:nvContentPartPr>
                <p14:cNvPr id="26" name="Ink 25"/>
                <p14:cNvContentPartPr/>
                <p14:nvPr/>
              </p14:nvContentPartPr>
              <p14:xfrm>
                <a:off x="7117200" y="3946410"/>
                <a:ext cx="782640" cy="731160"/>
              </p14:xfrm>
            </p:contentPart>
          </mc:Choice>
          <mc:Fallback xmlns="">
            <p:pic>
              <p:nvPicPr>
                <p:cNvPr id="26" name="Ink 25"/>
              </p:nvPicPr>
              <p:blipFill>
                <a:blip r:embed="rId28"/>
              </p:blipFill>
              <p:spPr>
                <a:xfrm>
                  <a:off x="7117200" y="3946410"/>
                  <a:ext cx="782640" cy="731160"/>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27" name="Ink 26"/>
                <p14:cNvContentPartPr/>
                <p14:nvPr/>
              </p14:nvContentPartPr>
              <p14:xfrm>
                <a:off x="7703280" y="4085370"/>
                <a:ext cx="618840" cy="381240"/>
              </p14:xfrm>
            </p:contentPart>
          </mc:Choice>
          <mc:Fallback xmlns="">
            <p:pic>
              <p:nvPicPr>
                <p:cNvPr id="27" name="Ink 26"/>
              </p:nvPicPr>
              <p:blipFill>
                <a:blip r:embed="rId30"/>
              </p:blipFill>
              <p:spPr>
                <a:xfrm>
                  <a:off x="7703280" y="4085370"/>
                  <a:ext cx="618840" cy="381240"/>
                </a:xfrm>
                <a:prstGeom prst="rect"/>
              </p:spPr>
            </p:pic>
          </mc:Fallback>
        </mc:AlternateContent>
        <mc:AlternateContent xmlns:mc="http://schemas.openxmlformats.org/markup-compatibility/2006" xmlns:p14="http://schemas.microsoft.com/office/powerpoint/2010/main">
          <mc:Choice Requires="p14">
            <p:contentPart p14:bwMode="auto" r:id="rId31">
              <p14:nvContentPartPr>
                <p14:cNvPr id="29" name="Ink 28"/>
                <p14:cNvContentPartPr/>
                <p14:nvPr/>
              </p14:nvContentPartPr>
              <p14:xfrm>
                <a:off x="7858800" y="4123530"/>
                <a:ext cx="129960" cy="329040"/>
              </p14:xfrm>
            </p:contentPart>
          </mc:Choice>
          <mc:Fallback xmlns="">
            <p:pic>
              <p:nvPicPr>
                <p:cNvPr id="29" name="Ink 28"/>
              </p:nvPicPr>
              <p:blipFill>
                <a:blip r:embed="rId32"/>
              </p:blipFill>
              <p:spPr>
                <a:xfrm>
                  <a:off x="7858800" y="4123530"/>
                  <a:ext cx="129960" cy="329040"/>
                </a:xfrm>
                <a:prstGeom prst="rect"/>
              </p:spPr>
            </p:pic>
          </mc:Fallback>
        </mc:AlternateContent>
        <mc:AlternateContent xmlns:mc="http://schemas.openxmlformats.org/markup-compatibility/2006" xmlns:p14="http://schemas.microsoft.com/office/powerpoint/2010/main">
          <mc:Choice Requires="p14">
            <p:contentPart p14:bwMode="auto" r:id="rId33">
              <p14:nvContentPartPr>
                <p14:cNvPr id="31" name="Ink 30"/>
                <p14:cNvContentPartPr/>
                <p14:nvPr/>
              </p14:nvContentPartPr>
              <p14:xfrm>
                <a:off x="8121240" y="3668490"/>
                <a:ext cx="401760" cy="547200"/>
              </p14:xfrm>
            </p:contentPart>
          </mc:Choice>
          <mc:Fallback xmlns="">
            <p:pic>
              <p:nvPicPr>
                <p:cNvPr id="31" name="Ink 30"/>
              </p:nvPicPr>
              <p:blipFill>
                <a:blip r:embed="rId34"/>
              </p:blipFill>
              <p:spPr>
                <a:xfrm>
                  <a:off x="8121240" y="3668490"/>
                  <a:ext cx="401760" cy="547200"/>
                </a:xfrm>
                <a:prstGeom prst="rect"/>
              </p:spPr>
            </p:pic>
          </mc:Fallback>
        </mc:AlternateContent>
        <mc:AlternateContent xmlns:mc="http://schemas.openxmlformats.org/markup-compatibility/2006" xmlns:p14="http://schemas.microsoft.com/office/powerpoint/2010/main">
          <mc:Choice Requires="p14">
            <p:contentPart p14:bwMode="auto" r:id="rId35">
              <p14:nvContentPartPr>
                <p14:cNvPr id="33" name="Ink 32"/>
                <p14:cNvContentPartPr/>
                <p14:nvPr/>
              </p14:nvContentPartPr>
              <p14:xfrm>
                <a:off x="5404320" y="5905170"/>
                <a:ext cx="551520" cy="464040"/>
              </p14:xfrm>
            </p:contentPart>
          </mc:Choice>
          <mc:Fallback xmlns="">
            <p:pic>
              <p:nvPicPr>
                <p:cNvPr id="33" name="Ink 32"/>
              </p:nvPicPr>
              <p:blipFill>
                <a:blip r:embed="rId36"/>
              </p:blipFill>
              <p:spPr>
                <a:xfrm>
                  <a:off x="5404320" y="5905170"/>
                  <a:ext cx="551520" cy="464040"/>
                </a:xfrm>
                <a:prstGeom prst="rect"/>
              </p:spPr>
            </p:pic>
          </mc:Fallback>
        </mc:AlternateContent>
        <mc:AlternateContent xmlns:mc="http://schemas.openxmlformats.org/markup-compatibility/2006" xmlns:p14="http://schemas.microsoft.com/office/powerpoint/2010/main">
          <mc:Choice Requires="p14">
            <p:contentPart p14:bwMode="auto" r:id="rId37">
              <p14:nvContentPartPr>
                <p14:cNvPr id="34" name="Ink 33"/>
                <p14:cNvContentPartPr/>
                <p14:nvPr/>
              </p14:nvContentPartPr>
              <p14:xfrm>
                <a:off x="6162120" y="4969170"/>
                <a:ext cx="1535760" cy="1087560"/>
              </p14:xfrm>
            </p:contentPart>
          </mc:Choice>
          <mc:Fallback xmlns="">
            <p:pic>
              <p:nvPicPr>
                <p:cNvPr id="34" name="Ink 33"/>
              </p:nvPicPr>
              <p:blipFill>
                <a:blip r:embed="rId38"/>
              </p:blipFill>
              <p:spPr>
                <a:xfrm>
                  <a:off x="6162120" y="4969170"/>
                  <a:ext cx="1535760" cy="1087560"/>
                </a:xfrm>
                <a:prstGeom prst="rect"/>
              </p:spPr>
            </p:pic>
          </mc:Fallback>
        </mc:AlternateContent>
        <mc:AlternateContent xmlns:mc="http://schemas.openxmlformats.org/markup-compatibility/2006" xmlns:p14="http://schemas.microsoft.com/office/powerpoint/2010/main">
          <mc:Choice Requires="p14">
            <p:contentPart p14:bwMode="auto" r:id="rId39">
              <p14:nvContentPartPr>
                <p14:cNvPr id="36" name="Ink 35"/>
                <p14:cNvContentPartPr/>
                <p14:nvPr/>
              </p14:nvContentPartPr>
              <p14:xfrm>
                <a:off x="6557400" y="5200290"/>
                <a:ext cx="360" cy="360"/>
              </p14:xfrm>
            </p:contentPart>
          </mc:Choice>
          <mc:Fallback xmlns="">
            <p:pic>
              <p:nvPicPr>
                <p:cNvPr id="36" name="Ink 35"/>
              </p:nvPicPr>
              <p:blipFill>
                <a:blip r:embed="rId8"/>
              </p:blipFill>
              <p:spPr>
                <a:xfrm>
                  <a:off x="6557400" y="5200290"/>
                  <a:ext cx="360" cy="360"/>
                </a:xfrm>
                <a:prstGeom prst="rect"/>
              </p:spPr>
            </p:pic>
          </mc:Fallback>
        </mc:AlternateContent>
        <mc:AlternateContent xmlns:mc="http://schemas.openxmlformats.org/markup-compatibility/2006" xmlns:p14="http://schemas.microsoft.com/office/powerpoint/2010/main">
          <mc:Choice Requires="p14">
            <p:contentPart p14:bwMode="auto" r:id="rId40">
              <p14:nvContentPartPr>
                <p14:cNvPr id="38" name="Ink 37"/>
                <p14:cNvContentPartPr/>
                <p14:nvPr/>
              </p14:nvContentPartPr>
              <p14:xfrm>
                <a:off x="6311880" y="6369930"/>
                <a:ext cx="6120" cy="127440"/>
              </p14:xfrm>
            </p:contentPart>
          </mc:Choice>
          <mc:Fallback xmlns="">
            <p:pic>
              <p:nvPicPr>
                <p:cNvPr id="38" name="Ink 37"/>
              </p:nvPicPr>
              <p:blipFill>
                <a:blip r:embed="rId41"/>
              </p:blipFill>
              <p:spPr>
                <a:xfrm>
                  <a:off x="6311880" y="6369930"/>
                  <a:ext cx="6120" cy="127440"/>
                </a:xfrm>
                <a:prstGeom prst="rect"/>
              </p:spPr>
            </p:pic>
          </mc:Fallback>
        </mc:AlternateContent>
        <mc:AlternateContent xmlns:mc="http://schemas.openxmlformats.org/markup-compatibility/2006" xmlns:p14="http://schemas.microsoft.com/office/powerpoint/2010/main">
          <mc:Choice Requires="p14">
            <p:contentPart p14:bwMode="auto" r:id="rId42">
              <p14:nvContentPartPr>
                <p14:cNvPr id="39" name="Ink 38"/>
                <p14:cNvContentPartPr/>
                <p14:nvPr/>
              </p14:nvContentPartPr>
              <p14:xfrm>
                <a:off x="6329520" y="6243570"/>
                <a:ext cx="360" cy="360"/>
              </p14:xfrm>
            </p:contentPart>
          </mc:Choice>
          <mc:Fallback xmlns="">
            <p:pic>
              <p:nvPicPr>
                <p:cNvPr id="39" name="Ink 38"/>
              </p:nvPicPr>
              <p:blipFill>
                <a:blip r:embed="rId8"/>
              </p:blipFill>
              <p:spPr>
                <a:xfrm>
                  <a:off x="6329520" y="6243570"/>
                  <a:ext cx="360" cy="360"/>
                </a:xfrm>
                <a:prstGeom prst="rect"/>
              </p:spPr>
            </p:pic>
          </mc:Fallback>
        </mc:AlternateContent>
        <mc:AlternateContent xmlns:mc="http://schemas.openxmlformats.org/markup-compatibility/2006" xmlns:p14="http://schemas.microsoft.com/office/powerpoint/2010/main">
          <mc:Choice Requires="p14">
            <p:contentPart p14:bwMode="auto" r:id="rId43">
              <p14:nvContentPartPr>
                <p14:cNvPr id="41" name="Ink 40"/>
                <p14:cNvContentPartPr/>
                <p14:nvPr/>
              </p14:nvContentPartPr>
              <p14:xfrm>
                <a:off x="6469560" y="6239610"/>
                <a:ext cx="428760" cy="222840"/>
              </p14:xfrm>
            </p:contentPart>
          </mc:Choice>
          <mc:Fallback xmlns="">
            <p:pic>
              <p:nvPicPr>
                <p:cNvPr id="41" name="Ink 40"/>
              </p:nvPicPr>
              <p:blipFill>
                <a:blip r:embed="rId44"/>
              </p:blipFill>
              <p:spPr>
                <a:xfrm>
                  <a:off x="6469560" y="6239610"/>
                  <a:ext cx="428760" cy="222840"/>
                </a:xfrm>
                <a:prstGeom prst="rect"/>
              </p:spPr>
            </p:pic>
          </mc:Fallback>
        </mc:AlternateContent>
        <mc:AlternateContent xmlns:mc="http://schemas.openxmlformats.org/markup-compatibility/2006" xmlns:p14="http://schemas.microsoft.com/office/powerpoint/2010/main">
          <mc:Choice Requires="p14">
            <p:contentPart p14:bwMode="auto" r:id="rId45">
              <p14:nvContentPartPr>
                <p14:cNvPr id="43" name="Ink 42"/>
                <p14:cNvContentPartPr/>
                <p14:nvPr/>
              </p14:nvContentPartPr>
              <p14:xfrm>
                <a:off x="7123680" y="4392090"/>
                <a:ext cx="1434240" cy="1751400"/>
              </p14:xfrm>
            </p:contentPart>
          </mc:Choice>
          <mc:Fallback xmlns="">
            <p:pic>
              <p:nvPicPr>
                <p:cNvPr id="43" name="Ink 42"/>
              </p:nvPicPr>
              <p:blipFill>
                <a:blip r:embed="rId46"/>
              </p:blipFill>
              <p:spPr>
                <a:xfrm>
                  <a:off x="7123680" y="4392090"/>
                  <a:ext cx="1434240" cy="1751400"/>
                </a:xfrm>
                <a:prstGeom prst="rect"/>
              </p:spPr>
            </p:pic>
          </mc:Fallback>
        </mc:AlternateContent>
        <mc:AlternateContent xmlns:mc="http://schemas.openxmlformats.org/markup-compatibility/2006" xmlns:p14="http://schemas.microsoft.com/office/powerpoint/2010/main">
          <mc:Choice Requires="p14">
            <p:contentPart p14:bwMode="auto" r:id="rId47">
              <p14:nvContentPartPr>
                <p14:cNvPr id="45" name="Ink 44"/>
                <p14:cNvContentPartPr/>
                <p14:nvPr/>
              </p14:nvContentPartPr>
              <p14:xfrm>
                <a:off x="8447760" y="4178250"/>
                <a:ext cx="144720" cy="589680"/>
              </p14:xfrm>
            </p:contentPart>
          </mc:Choice>
          <mc:Fallback xmlns="">
            <p:pic>
              <p:nvPicPr>
                <p:cNvPr id="45" name="Ink 44"/>
              </p:nvPicPr>
              <p:blipFill>
                <a:blip r:embed="rId48"/>
              </p:blipFill>
              <p:spPr>
                <a:xfrm>
                  <a:off x="8447760" y="4178250"/>
                  <a:ext cx="144720" cy="589680"/>
                </a:xfrm>
                <a:prstGeom prst="rect"/>
              </p:spPr>
            </p:pic>
          </mc:Fallback>
        </mc:AlternateContent>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harm" panose="00000500000000000000" pitchFamily="2" charset="-34"/>
                <a:cs typeface="Charm" panose="00000500000000000000" pitchFamily="2" charset="-34"/>
              </a:rPr>
              <a:t>Game #1 Sequence of Events</a:t>
            </a:r>
          </a:p>
        </p:txBody>
      </p:sp>
      <p:sp>
        <p:nvSpPr>
          <p:cNvPr id="3" name="Content Placeholder 2"/>
          <p:cNvSpPr>
            <a:spLocks noGrp="1"/>
          </p:cNvSpPr>
          <p:nvPr>
            <p:ph idx="1"/>
          </p:nvPr>
        </p:nvSpPr>
        <p:spPr>
          <a:xfrm>
            <a:off x="1115568" y="4483360"/>
            <a:ext cx="6744271" cy="722377"/>
          </a:xfrm>
        </p:spPr>
        <p:txBody>
          <a:bodyPr>
            <a:normAutofit/>
          </a:bodyPr>
          <a:lstStyle/>
          <a:p>
            <a:pPr marL="0" indent="0">
              <a:buNone/>
            </a:pPr>
            <a:r>
              <a:rPr lang="en-US" sz="1800" b="1" dirty="0">
                <a:latin typeface="Charm" panose="00000500000000000000" pitchFamily="2" charset="-34"/>
                <a:cs typeface="Charm" panose="00000500000000000000" pitchFamily="2" charset="-34"/>
              </a:rPr>
              <a:t>Today my wife and I went for a long walk along the beach. </a:t>
            </a:r>
          </a:p>
        </p:txBody>
      </p:sp>
      <p:sp>
        <p:nvSpPr>
          <p:cNvPr id="4" name="Content Placeholder 2"/>
          <p:cNvSpPr txBox="1"/>
          <p:nvPr/>
        </p:nvSpPr>
        <p:spPr>
          <a:xfrm>
            <a:off x="1115568" y="4990066"/>
            <a:ext cx="6578822" cy="92557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latin typeface="Charm" panose="00000500000000000000" pitchFamily="2" charset="-34"/>
                <a:cs typeface="Charm" panose="00000500000000000000" pitchFamily="2" charset="-34"/>
              </a:rPr>
              <a:t>However, by the time I fell asleep, I realized it was 2:00 am. </a:t>
            </a:r>
          </a:p>
          <a:p>
            <a:pPr marL="0" indent="0">
              <a:buNone/>
            </a:pPr>
            <a:r>
              <a:rPr lang="en-US" sz="1900" b="1" dirty="0">
                <a:latin typeface="Charm" panose="00000500000000000000" pitchFamily="2" charset="-34"/>
                <a:cs typeface="Charm" panose="00000500000000000000" pitchFamily="2" charset="-34"/>
              </a:rPr>
              <a:t>We thought about how quickly life has passed. </a:t>
            </a:r>
          </a:p>
        </p:txBody>
      </p:sp>
      <p:sp>
        <p:nvSpPr>
          <p:cNvPr id="9" name="TextBox 8"/>
          <p:cNvSpPr txBox="1"/>
          <p:nvPr/>
        </p:nvSpPr>
        <p:spPr>
          <a:xfrm>
            <a:off x="1115568" y="2742057"/>
            <a:ext cx="6100762" cy="646331"/>
          </a:xfrm>
          <a:prstGeom prst="rect">
            <a:avLst/>
          </a:prstGeom>
          <a:noFill/>
        </p:spPr>
        <p:txBody>
          <a:bodyPr wrap="square">
            <a:spAutoFit/>
          </a:bodyPr>
          <a:lstStyle/>
          <a:p>
            <a:r>
              <a:rPr lang="en-US" b="1" dirty="0">
                <a:latin typeface="Charm" panose="00000500000000000000" pitchFamily="2" charset="-34"/>
                <a:cs typeface="Charm" panose="00000500000000000000" pitchFamily="2" charset="-34"/>
              </a:rPr>
              <a:t>By the time I was finished and headed for bed, it was 1:00 am, and I had to get up at 7:00 am for work. </a:t>
            </a:r>
          </a:p>
        </p:txBody>
      </p:sp>
      <p:sp>
        <p:nvSpPr>
          <p:cNvPr id="11" name="TextBox 10"/>
          <p:cNvSpPr txBox="1"/>
          <p:nvPr/>
        </p:nvSpPr>
        <p:spPr>
          <a:xfrm>
            <a:off x="1115568" y="3509492"/>
            <a:ext cx="6100762" cy="923330"/>
          </a:xfrm>
          <a:prstGeom prst="rect">
            <a:avLst/>
          </a:prstGeom>
          <a:noFill/>
        </p:spPr>
        <p:txBody>
          <a:bodyPr wrap="square">
            <a:spAutoFit/>
          </a:bodyPr>
          <a:lstStyle/>
          <a:p>
            <a:r>
              <a:rPr lang="en-US" b="1" dirty="0">
                <a:latin typeface="Charm" panose="00000500000000000000" pitchFamily="2" charset="-34"/>
                <a:cs typeface="Charm" panose="00000500000000000000" pitchFamily="2" charset="-34"/>
              </a:rPr>
              <a:t>At the end of the day, we had a late dinner, and headed for bed. </a:t>
            </a:r>
          </a:p>
          <a:p>
            <a:endParaRPr lang="en-US" b="1" dirty="0">
              <a:latin typeface="Charm" panose="00000500000000000000" pitchFamily="2" charset="-34"/>
              <a:cs typeface="Charm" panose="00000500000000000000" pitchFamily="2" charset="-34"/>
            </a:endParaRPr>
          </a:p>
          <a:p>
            <a:r>
              <a:rPr lang="en-US" b="1" dirty="0">
                <a:latin typeface="Charm" panose="00000500000000000000" pitchFamily="2" charset="-34"/>
                <a:cs typeface="Charm" panose="00000500000000000000" pitchFamily="2" charset="-34"/>
              </a:rPr>
              <a:t>Prior to bed, I decided to go for a run, and clean my car. </a:t>
            </a:r>
          </a:p>
        </p:txBody>
      </p:sp>
      <p:sp>
        <p:nvSpPr>
          <p:cNvPr id="13" name="TextBox 12"/>
          <p:cNvSpPr txBox="1"/>
          <p:nvPr/>
        </p:nvSpPr>
        <p:spPr>
          <a:xfrm>
            <a:off x="1115568" y="2051381"/>
            <a:ext cx="6100762" cy="646331"/>
          </a:xfrm>
          <a:prstGeom prst="rect">
            <a:avLst/>
          </a:prstGeom>
          <a:noFill/>
        </p:spPr>
        <p:txBody>
          <a:bodyPr wrap="square">
            <a:spAutoFit/>
          </a:bodyPr>
          <a:lstStyle/>
          <a:p>
            <a:r>
              <a:rPr lang="en-US" b="1" dirty="0">
                <a:latin typeface="Charm" panose="00000500000000000000" pitchFamily="2" charset="-34"/>
                <a:cs typeface="Charm" panose="00000500000000000000" pitchFamily="2" charset="-34"/>
              </a:rPr>
              <a:t>During our walk, we talked about life and how things have changed throughout our lives. </a:t>
            </a:r>
          </a:p>
        </p:txBody>
      </p:sp>
      <p:pic>
        <p:nvPicPr>
          <p:cNvPr id="14" name="Picture 13"/>
          <p:cNvPicPr>
            <a:picLocks noChangeAspect="1"/>
          </p:cNvPicPr>
          <p:nvPr/>
        </p:nvPicPr>
        <p:blipFill rotWithShape="1">
          <a:blip r:embed="rId2"/>
          <a:srcRect l="16388" r="17110" b="-1"/>
          <a:stretch>
            <a:fillRect/>
          </a:stretch>
        </p:blipFill>
        <p:spPr>
          <a:xfrm>
            <a:off x="8372476" y="2071688"/>
            <a:ext cx="3819524" cy="457200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a:bodyPr>
          <a:lstStyle/>
          <a:p>
            <a:r>
              <a:rPr lang="en-US" sz="3400" b="1" dirty="0">
                <a:latin typeface="Charm" panose="00000500000000000000" pitchFamily="2" charset="-34"/>
                <a:cs typeface="Charm" panose="00000500000000000000" pitchFamily="2" charset="-34"/>
              </a:rPr>
              <a:t>Game #1 Sequence of Events</a:t>
            </a:r>
          </a:p>
        </p:txBody>
      </p:sp>
      <p:sp>
        <p:nvSpPr>
          <p:cNvPr id="14" name="Rectangle 13"/>
          <p:cNvSpPr>
            <a:spLocks noGrp="1" noRot="1" noChangeAspect="1" noMove="1" noResize="1" noEditPoints="1" noAdjustHandles="1" noChangeArrowheads="1" noChangeShapeType="1" noTextEdit="1"/>
          </p:cNvSpPr>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398493" y="2674620"/>
            <a:ext cx="4498848" cy="1239013"/>
          </a:xfrm>
        </p:spPr>
        <p:txBody>
          <a:bodyPr anchor="t">
            <a:noAutofit/>
          </a:bodyPr>
          <a:lstStyle/>
          <a:p>
            <a:r>
              <a:rPr lang="en-US" sz="3200" b="1" dirty="0">
                <a:latin typeface="Charm" panose="00000500000000000000" pitchFamily="2" charset="-34"/>
                <a:cs typeface="Charm" panose="00000500000000000000" pitchFamily="2" charset="-34"/>
              </a:rPr>
              <a:t>1. Put the paragraph in the right order</a:t>
            </a:r>
          </a:p>
          <a:p>
            <a:r>
              <a:rPr lang="en-US" sz="3200" b="1" dirty="0">
                <a:latin typeface="Charm" panose="00000500000000000000" pitchFamily="2" charset="-34"/>
                <a:cs typeface="Charm" panose="00000500000000000000" pitchFamily="2" charset="-34"/>
              </a:rPr>
              <a:t>2. Do follow-up questions</a:t>
            </a:r>
          </a:p>
        </p:txBody>
      </p:sp>
      <p:pic>
        <p:nvPicPr>
          <p:cNvPr id="7" name="Picture 6"/>
          <p:cNvPicPr>
            <a:picLocks noChangeAspect="1"/>
          </p:cNvPicPr>
          <p:nvPr/>
        </p:nvPicPr>
        <p:blipFill rotWithShape="1">
          <a:blip r:embed="rId2"/>
          <a:srcRect l="16388" r="17110" b="-1"/>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p!!Rectangle"/>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b="15094"/>
          <a:stretch>
            <a:fillRect/>
          </a:stretch>
        </p:blipFill>
        <p:spPr>
          <a:xfrm>
            <a:off x="20" y="10"/>
            <a:ext cx="12191980" cy="6857990"/>
          </a:xfrm>
          <a:prstGeom prst="rect">
            <a:avLst/>
          </a:prstGeom>
        </p:spPr>
      </p:pic>
      <p:sp useBgFill="1">
        <p:nvSpPr>
          <p:cNvPr id="13" name="m!!text rectangle"/>
          <p:cNvSpPr>
            <a:spLocks noGrp="1" noRot="1" noChangeAspect="1" noMove="1" noResize="1" noEditPoints="1" noAdjustHandles="1" noChangeArrowheads="1" noChangeShapeType="1" noTextEdit="1"/>
          </p:cNvSpPr>
          <p:nvPr/>
        </p:nvSpPr>
        <p:spPr>
          <a:xfrm>
            <a:off x="7340079" y="633619"/>
            <a:ext cx="4279383" cy="5495925"/>
          </a:xfrm>
          <a:prstGeom prst="rect">
            <a:avLst/>
          </a:prstGeom>
          <a:ln w="9525">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73449" y="980368"/>
            <a:ext cx="3666744" cy="1106424"/>
          </a:xfrm>
        </p:spPr>
        <p:txBody>
          <a:bodyPr>
            <a:normAutofit fontScale="90000"/>
          </a:bodyPr>
          <a:lstStyle/>
          <a:p>
            <a:pPr algn="ctr"/>
            <a:r>
              <a:rPr lang="en-US" sz="3200" b="1" dirty="0">
                <a:latin typeface="Charm" panose="00000500000000000000" pitchFamily="2" charset="-34"/>
                <a:cs typeface="Charm" panose="00000500000000000000" pitchFamily="2" charset="-34"/>
              </a:rPr>
              <a:t>Game #1 Follow-Up Questions</a:t>
            </a:r>
            <a:br>
              <a:rPr lang="en-US" sz="2400" dirty="0"/>
            </a:br>
            <a:endParaRPr lang="en-US" sz="2400" b="1" dirty="0">
              <a:latin typeface="Charm" panose="00000500000000000000" pitchFamily="2" charset="-34"/>
              <a:cs typeface="Charm" panose="00000500000000000000" pitchFamily="2" charset="-34"/>
            </a:endParaRPr>
          </a:p>
        </p:txBody>
      </p:sp>
      <p:sp>
        <p:nvSpPr>
          <p:cNvPr id="15" name="m!!accent"/>
          <p:cNvSpPr>
            <a:spLocks noGrp="1" noRot="1" noChangeAspect="1" noMove="1" noResize="1" noEditPoints="1" noAdjustHandles="1" noChangeArrowheads="1" noChangeShapeType="1" noTextEdit="1"/>
          </p:cNvSpPr>
          <p:nvPr/>
        </p:nvSpPr>
        <p:spPr>
          <a:xfrm>
            <a:off x="7276071" y="116128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a:off x="7721577" y="2113280"/>
            <a:ext cx="3502152"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7673449" y="2354199"/>
            <a:ext cx="3666744" cy="3461331"/>
          </a:xfrm>
        </p:spPr>
        <p:txBody>
          <a:bodyPr>
            <a:normAutofit/>
          </a:bodyPr>
          <a:lstStyle/>
          <a:p>
            <a:pPr marL="514350" indent="-514350">
              <a:buAutoNum type="arabicPeriod"/>
            </a:pPr>
            <a:r>
              <a:rPr lang="en-US" sz="1800" dirty="0"/>
              <a:t>What things could I have done to get better sleep?</a:t>
            </a:r>
          </a:p>
          <a:p>
            <a:pPr marL="514350" indent="-514350">
              <a:buAutoNum type="arabicPeriod"/>
            </a:pPr>
            <a:r>
              <a:rPr lang="en-US" sz="1800" dirty="0"/>
              <a:t>How many hours of sleep will I be getting? </a:t>
            </a:r>
          </a:p>
          <a:p>
            <a:pPr marL="514350" indent="-514350">
              <a:buAutoNum type="arabicPeriod"/>
            </a:pPr>
            <a:r>
              <a:rPr lang="en-US" sz="1800" dirty="0"/>
              <a:t>What would you do differently?</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2632040" y="-21150"/>
              <a:ext cx="360" cy="360"/>
            </p14:xfrm>
          </p:contentPart>
        </mc:Choice>
        <mc:Fallback xmlns="">
          <p:pic>
            <p:nvPicPr>
              <p:cNvPr id="4" name="Ink 3"/>
            </p:nvPicPr>
            <p:blipFill>
              <a:blip r:embed="rId4"/>
            </p:blipFill>
            <p:spPr>
              <a:xfrm>
                <a:off x="12632040" y="-21150"/>
                <a:ext cx="360" cy="360"/>
              </a:xfrm>
              <a:prstGeom prst="rect"/>
            </p:spPr>
          </p:pic>
        </mc:Fallback>
      </mc:AlternateContent>
    </p:spTree>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862</Words>
  <Application>Microsoft Macintosh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Calibri</vt:lpstr>
      <vt:lpstr>Charm</vt:lpstr>
      <vt:lpstr>Times New Roman</vt:lpstr>
      <vt:lpstr>Wingdings</vt:lpstr>
      <vt:lpstr>AccentBoxVTI</vt:lpstr>
      <vt:lpstr>TESL-3050-Nov 15th, 2022</vt:lpstr>
      <vt:lpstr>Sleep </vt:lpstr>
      <vt:lpstr>           You and Your Sleep</vt:lpstr>
      <vt:lpstr>Why do you think getting a good night’s sleep is so important?</vt:lpstr>
      <vt:lpstr>Facts of Sleep</vt:lpstr>
      <vt:lpstr>WHAT CAN YOU DO TO IMPROVE YOUR SLEEP? Use the interactive whiteboard!</vt:lpstr>
      <vt:lpstr>Game #1 Sequence of Events</vt:lpstr>
      <vt:lpstr>Game #1 Sequence of Events</vt:lpstr>
      <vt:lpstr>Game #1 Follow-Up Questions </vt:lpstr>
      <vt:lpstr>Game #1 Sequence of Events</vt:lpstr>
      <vt:lpstr>Game #2: Prepare a healthy sleep schedule for you and your roommate</vt:lpstr>
      <vt:lpstr>Game #2: Prepare a healthy sleep schedule for you and your roommate</vt:lpstr>
      <vt:lpstr>Game #2: Prepare Schedule and Share</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TESL-3050-Nov 15th, 2022</dc:title>
  <dc:creator>Miguel Romero</dc:creator>
  <cp:lastModifiedBy>Miguel Romero</cp:lastModifiedBy>
  <cp:revision>30</cp:revision>
  <dcterms:created xsi:type="dcterms:W3CDTF">2022-11-14T01:07:38Z</dcterms:created>
  <dcterms:modified xsi:type="dcterms:W3CDTF">2022-11-16T03:25:59Z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1033-4.5.1.7704</vt:lpwstr>
  </property>
</Properties>
</file>